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75" r:id="rId1"/>
  </p:sldMasterIdLst>
  <p:notesMasterIdLst>
    <p:notesMasterId r:id="rId81"/>
  </p:notesMasterIdLst>
  <p:handoutMasterIdLst>
    <p:handoutMasterId r:id="rId82"/>
  </p:handoutMasterIdLst>
  <p:sldIdLst>
    <p:sldId id="256" r:id="rId2"/>
    <p:sldId id="257" r:id="rId3"/>
    <p:sldId id="323" r:id="rId4"/>
    <p:sldId id="324" r:id="rId5"/>
    <p:sldId id="325" r:id="rId6"/>
    <p:sldId id="326" r:id="rId7"/>
    <p:sldId id="327" r:id="rId8"/>
    <p:sldId id="328" r:id="rId9"/>
    <p:sldId id="329" r:id="rId10"/>
    <p:sldId id="330" r:id="rId11"/>
    <p:sldId id="331" r:id="rId12"/>
    <p:sldId id="332" r:id="rId13"/>
    <p:sldId id="333" r:id="rId14"/>
    <p:sldId id="334" r:id="rId15"/>
    <p:sldId id="335" r:id="rId16"/>
    <p:sldId id="336" r:id="rId17"/>
    <p:sldId id="258" r:id="rId18"/>
    <p:sldId id="307" r:id="rId19"/>
    <p:sldId id="314" r:id="rId20"/>
    <p:sldId id="312" r:id="rId21"/>
    <p:sldId id="318" r:id="rId22"/>
    <p:sldId id="313" r:id="rId23"/>
    <p:sldId id="317" r:id="rId24"/>
    <p:sldId id="315" r:id="rId25"/>
    <p:sldId id="316" r:id="rId26"/>
    <p:sldId id="311" r:id="rId27"/>
    <p:sldId id="310" r:id="rId28"/>
    <p:sldId id="306" r:id="rId29"/>
    <p:sldId id="308" r:id="rId30"/>
    <p:sldId id="309" r:id="rId31"/>
    <p:sldId id="305" r:id="rId32"/>
    <p:sldId id="302" r:id="rId33"/>
    <p:sldId id="304" r:id="rId34"/>
    <p:sldId id="303" r:id="rId35"/>
    <p:sldId id="259" r:id="rId36"/>
    <p:sldId id="274" r:id="rId37"/>
    <p:sldId id="275" r:id="rId38"/>
    <p:sldId id="276" r:id="rId39"/>
    <p:sldId id="277" r:id="rId40"/>
    <p:sldId id="278" r:id="rId41"/>
    <p:sldId id="279" r:id="rId42"/>
    <p:sldId id="280" r:id="rId43"/>
    <p:sldId id="281" r:id="rId44"/>
    <p:sldId id="282" r:id="rId45"/>
    <p:sldId id="283" r:id="rId46"/>
    <p:sldId id="284" r:id="rId47"/>
    <p:sldId id="285" r:id="rId48"/>
    <p:sldId id="286" r:id="rId49"/>
    <p:sldId id="287" r:id="rId50"/>
    <p:sldId id="288" r:id="rId51"/>
    <p:sldId id="290" r:id="rId52"/>
    <p:sldId id="289" r:id="rId53"/>
    <p:sldId id="322" r:id="rId54"/>
    <p:sldId id="291" r:id="rId55"/>
    <p:sldId id="292" r:id="rId56"/>
    <p:sldId id="293" r:id="rId57"/>
    <p:sldId id="294" r:id="rId58"/>
    <p:sldId id="295" r:id="rId59"/>
    <p:sldId id="296" r:id="rId60"/>
    <p:sldId id="297" r:id="rId61"/>
    <p:sldId id="298" r:id="rId62"/>
    <p:sldId id="299" r:id="rId63"/>
    <p:sldId id="300" r:id="rId64"/>
    <p:sldId id="301" r:id="rId65"/>
    <p:sldId id="319" r:id="rId66"/>
    <p:sldId id="320" r:id="rId67"/>
    <p:sldId id="321" r:id="rId68"/>
    <p:sldId id="264" r:id="rId69"/>
    <p:sldId id="261" r:id="rId70"/>
    <p:sldId id="262" r:id="rId71"/>
    <p:sldId id="263" r:id="rId72"/>
    <p:sldId id="265" r:id="rId73"/>
    <p:sldId id="266" r:id="rId74"/>
    <p:sldId id="268" r:id="rId75"/>
    <p:sldId id="269" r:id="rId76"/>
    <p:sldId id="271" r:id="rId77"/>
    <p:sldId id="272" r:id="rId78"/>
    <p:sldId id="273" r:id="rId79"/>
    <p:sldId id="270" r:id="rId8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6" autoAdjust="0"/>
    <p:restoredTop sz="94660"/>
  </p:normalViewPr>
  <p:slideViewPr>
    <p:cSldViewPr snapToGrid="0" snapToObjects="1">
      <p:cViewPr varScale="1">
        <p:scale>
          <a:sx n="114" d="100"/>
          <a:sy n="114" d="100"/>
        </p:scale>
        <p:origin x="474" y="114"/>
      </p:cViewPr>
      <p:guideLst/>
    </p:cSldViewPr>
  </p:slideViewPr>
  <p:notesTextViewPr>
    <p:cViewPr>
      <p:scale>
        <a:sx n="1" d="1"/>
        <a:sy n="1" d="1"/>
      </p:scale>
      <p:origin x="0" y="0"/>
    </p:cViewPr>
  </p:notesTextViewPr>
  <p:notesViewPr>
    <p:cSldViewPr snapToGrid="0" snapToObjects="1">
      <p:cViewPr varScale="1">
        <p:scale>
          <a:sx n="86" d="100"/>
          <a:sy n="86" d="100"/>
        </p:scale>
        <p:origin x="3786" y="84"/>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notesMaster" Target="notesMasters/notesMaster1.xml"/><Relationship Id="rId86"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7E72A47-D8E7-4708-A218-E95F45C843B7}" type="datetimeFigureOut">
              <a:rPr lang="en-US" smtClean="0"/>
              <a:t>8/9/2021</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1599CBC-5243-4EE6-8E2D-6E1F45C81F6C}" type="slidenum">
              <a:rPr lang="en-US" smtClean="0"/>
              <a:t>‹#›</a:t>
            </a:fld>
            <a:endParaRPr lang="en-US"/>
          </a:p>
        </p:txBody>
      </p:sp>
    </p:spTree>
    <p:extLst>
      <p:ext uri="{BB962C8B-B14F-4D97-AF65-F5344CB8AC3E}">
        <p14:creationId xmlns:p14="http://schemas.microsoft.com/office/powerpoint/2010/main" val="121562671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559D24D-F7AD-4672-8093-387C9A86EF22}" type="datetimeFigureOut">
              <a:rPr lang="en-US" smtClean="0"/>
              <a:t>8/9/2021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B49B3BA-A246-4728-806B-126A6412B0FB}" type="slidenum">
              <a:rPr lang="en-US" smtClean="0"/>
              <a:t>‹#›</a:t>
            </a:fld>
            <a:endParaRPr lang="en-US"/>
          </a:p>
        </p:txBody>
      </p:sp>
    </p:spTree>
    <p:extLst>
      <p:ext uri="{BB962C8B-B14F-4D97-AF65-F5344CB8AC3E}">
        <p14:creationId xmlns:p14="http://schemas.microsoft.com/office/powerpoint/2010/main" val="20605346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23BF9A2C-825F-4961-A8B9-9611E97E80FE}" type="datetimeFigureOut">
              <a:rPr lang="en-US" smtClean="0"/>
              <a:t>8/9/2021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33F533-1FD0-4296-B0D5-FB35874CC641}" type="slidenum">
              <a:rPr lang="en-US" smtClean="0"/>
              <a:t>‹#›</a:t>
            </a:fld>
            <a:endParaRPr lang="en-US"/>
          </a:p>
        </p:txBody>
      </p:sp>
    </p:spTree>
    <p:extLst>
      <p:ext uri="{BB962C8B-B14F-4D97-AF65-F5344CB8AC3E}">
        <p14:creationId xmlns:p14="http://schemas.microsoft.com/office/powerpoint/2010/main" val="17749597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3BF9A2C-825F-4961-A8B9-9611E97E80FE}" type="datetimeFigureOut">
              <a:rPr lang="en-US" smtClean="0"/>
              <a:t>8/9/2021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33F533-1FD0-4296-B0D5-FB35874CC641}" type="slidenum">
              <a:rPr lang="en-US" smtClean="0"/>
              <a:t>‹#›</a:t>
            </a:fld>
            <a:endParaRPr lang="en-US"/>
          </a:p>
        </p:txBody>
      </p:sp>
    </p:spTree>
    <p:extLst>
      <p:ext uri="{BB962C8B-B14F-4D97-AF65-F5344CB8AC3E}">
        <p14:creationId xmlns:p14="http://schemas.microsoft.com/office/powerpoint/2010/main" val="5929806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3BF9A2C-825F-4961-A8B9-9611E97E80FE}" type="datetimeFigureOut">
              <a:rPr lang="en-US" smtClean="0"/>
              <a:t>8/9/2021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33F533-1FD0-4296-B0D5-FB35874CC641}" type="slidenum">
              <a:rPr lang="en-US" smtClean="0"/>
              <a:t>‹#›</a:t>
            </a:fld>
            <a:endParaRPr lang="en-US"/>
          </a:p>
        </p:txBody>
      </p:sp>
    </p:spTree>
    <p:extLst>
      <p:ext uri="{BB962C8B-B14F-4D97-AF65-F5344CB8AC3E}">
        <p14:creationId xmlns:p14="http://schemas.microsoft.com/office/powerpoint/2010/main" val="6120488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6235" cy="1326515"/>
          </a:xfrm>
        </p:spPr>
        <p:txBody>
          <a:bodyPr/>
          <a:lstStyle/>
          <a:p>
            <a:r>
              <a:rPr lang="en-US"/>
              <a:t>Click to edit Master title style</a:t>
            </a:r>
          </a:p>
        </p:txBody>
      </p:sp>
      <p:sp>
        <p:nvSpPr>
          <p:cNvPr id="3" name="Content Placeholder 2"/>
          <p:cNvSpPr>
            <a:spLocks noGrp="1"/>
          </p:cNvSpPr>
          <p:nvPr>
            <p:ph idx="1"/>
          </p:nvPr>
        </p:nvSpPr>
        <p:spPr>
          <a:xfrm>
            <a:off x="838200" y="1825625"/>
            <a:ext cx="10516235" cy="435229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835" cy="365760"/>
          </a:xfrm>
        </p:spPr>
        <p:txBody>
          <a:bodyPr/>
          <a:lstStyle/>
          <a:p>
            <a:fld id="{23BF9A2C-825F-4961-A8B9-9611E97E80FE}" type="datetimeFigureOut">
              <a:rPr lang="en-US" smtClean="0"/>
              <a:t>8/9/2021</a:t>
            </a:fld>
            <a:endParaRPr lang="en-US"/>
          </a:p>
        </p:txBody>
      </p:sp>
      <p:sp>
        <p:nvSpPr>
          <p:cNvPr id="5" name="Footer Placeholder 4"/>
          <p:cNvSpPr>
            <a:spLocks noGrp="1"/>
          </p:cNvSpPr>
          <p:nvPr>
            <p:ph type="ftr" sz="quarter" idx="11"/>
          </p:nvPr>
        </p:nvSpPr>
        <p:spPr>
          <a:xfrm>
            <a:off x="4038600" y="6356350"/>
            <a:ext cx="4115435" cy="365760"/>
          </a:xfrm>
        </p:spPr>
        <p:txBody>
          <a:bodyPr/>
          <a:lstStyle/>
          <a:p>
            <a:endParaRPr lang="en-US"/>
          </a:p>
        </p:txBody>
      </p:sp>
      <p:sp>
        <p:nvSpPr>
          <p:cNvPr id="6" name="Slide Number Placeholder 5"/>
          <p:cNvSpPr>
            <a:spLocks noGrp="1"/>
          </p:cNvSpPr>
          <p:nvPr>
            <p:ph type="sldNum" sz="quarter" idx="12"/>
          </p:nvPr>
        </p:nvSpPr>
        <p:spPr>
          <a:xfrm>
            <a:off x="8610600" y="6356350"/>
            <a:ext cx="2743835" cy="365760"/>
          </a:xfrm>
        </p:spPr>
        <p:txBody>
          <a:bodyPr/>
          <a:lstStyle/>
          <a:p>
            <a:fld id="{6233F533-1FD0-4296-B0D5-FB35874CC641}" type="slidenum">
              <a:rPr lang="en-US" smtClean="0"/>
              <a:t>‹#›</a:t>
            </a:fld>
            <a:endParaRPr lang="en-US"/>
          </a:p>
        </p:txBody>
      </p:sp>
    </p:spTree>
    <p:extLst>
      <p:ext uri="{BB962C8B-B14F-4D97-AF65-F5344CB8AC3E}">
        <p14:creationId xmlns:p14="http://schemas.microsoft.com/office/powerpoint/2010/main" val="29188064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3BF9A2C-825F-4961-A8B9-9611E97E80FE}" type="datetimeFigureOut">
              <a:rPr lang="en-US" smtClean="0"/>
              <a:t>8/9/2021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33F533-1FD0-4296-B0D5-FB35874CC641}" type="slidenum">
              <a:rPr lang="en-US" smtClean="0"/>
              <a:t>‹#›</a:t>
            </a:fld>
            <a:endParaRPr lang="en-US"/>
          </a:p>
        </p:txBody>
      </p:sp>
    </p:spTree>
    <p:extLst>
      <p:ext uri="{BB962C8B-B14F-4D97-AF65-F5344CB8AC3E}">
        <p14:creationId xmlns:p14="http://schemas.microsoft.com/office/powerpoint/2010/main" val="8470946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3BF9A2C-825F-4961-A8B9-9611E97E80FE}" type="datetimeFigureOut">
              <a:rPr lang="en-US" smtClean="0"/>
              <a:t>8/9/2021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233F533-1FD0-4296-B0D5-FB35874CC641}" type="slidenum">
              <a:rPr lang="en-US" smtClean="0"/>
              <a:t>‹#›</a:t>
            </a:fld>
            <a:endParaRPr lang="en-US"/>
          </a:p>
        </p:txBody>
      </p:sp>
    </p:spTree>
    <p:extLst>
      <p:ext uri="{BB962C8B-B14F-4D97-AF65-F5344CB8AC3E}">
        <p14:creationId xmlns:p14="http://schemas.microsoft.com/office/powerpoint/2010/main" val="17654164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3BF9A2C-825F-4961-A8B9-9611E97E80FE}" type="datetimeFigureOut">
              <a:rPr lang="en-US" smtClean="0"/>
              <a:t>8/9/2021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233F533-1FD0-4296-B0D5-FB35874CC641}" type="slidenum">
              <a:rPr lang="en-US" smtClean="0"/>
              <a:t>‹#›</a:t>
            </a:fld>
            <a:endParaRPr lang="en-US"/>
          </a:p>
        </p:txBody>
      </p:sp>
    </p:spTree>
    <p:extLst>
      <p:ext uri="{BB962C8B-B14F-4D97-AF65-F5344CB8AC3E}">
        <p14:creationId xmlns:p14="http://schemas.microsoft.com/office/powerpoint/2010/main" val="23218620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3BF9A2C-825F-4961-A8B9-9611E97E80FE}" type="datetimeFigureOut">
              <a:rPr lang="en-US" smtClean="0"/>
              <a:t>8/9/2021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233F533-1FD0-4296-B0D5-FB35874CC641}" type="slidenum">
              <a:rPr lang="en-US" smtClean="0"/>
              <a:t>‹#›</a:t>
            </a:fld>
            <a:endParaRPr lang="en-US"/>
          </a:p>
        </p:txBody>
      </p:sp>
    </p:spTree>
    <p:extLst>
      <p:ext uri="{BB962C8B-B14F-4D97-AF65-F5344CB8AC3E}">
        <p14:creationId xmlns:p14="http://schemas.microsoft.com/office/powerpoint/2010/main" val="101331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3BF9A2C-825F-4961-A8B9-9611E97E80FE}" type="datetimeFigureOut">
              <a:rPr lang="en-US" smtClean="0"/>
              <a:t>8/9/2021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233F533-1FD0-4296-B0D5-FB35874CC641}" type="slidenum">
              <a:rPr lang="en-US" smtClean="0"/>
              <a:t>‹#›</a:t>
            </a:fld>
            <a:endParaRPr lang="en-US"/>
          </a:p>
        </p:txBody>
      </p:sp>
    </p:spTree>
    <p:extLst>
      <p:ext uri="{BB962C8B-B14F-4D97-AF65-F5344CB8AC3E}">
        <p14:creationId xmlns:p14="http://schemas.microsoft.com/office/powerpoint/2010/main" val="40907792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3BF9A2C-825F-4961-A8B9-9611E97E80FE}" type="datetimeFigureOut">
              <a:rPr lang="en-US" smtClean="0"/>
              <a:t>8/9/2021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233F533-1FD0-4296-B0D5-FB35874CC641}" type="slidenum">
              <a:rPr lang="en-US" smtClean="0"/>
              <a:t>‹#›</a:t>
            </a:fld>
            <a:endParaRPr lang="en-US"/>
          </a:p>
        </p:txBody>
      </p:sp>
    </p:spTree>
    <p:extLst>
      <p:ext uri="{BB962C8B-B14F-4D97-AF65-F5344CB8AC3E}">
        <p14:creationId xmlns:p14="http://schemas.microsoft.com/office/powerpoint/2010/main" val="9750412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3BF9A2C-825F-4961-A8B9-9611E97E80FE}" type="datetimeFigureOut">
              <a:rPr lang="en-US" smtClean="0"/>
              <a:t>8/9/2021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233F533-1FD0-4296-B0D5-FB35874CC641}" type="slidenum">
              <a:rPr lang="en-US" smtClean="0"/>
              <a:t>‹#›</a:t>
            </a:fld>
            <a:endParaRPr lang="en-US"/>
          </a:p>
        </p:txBody>
      </p:sp>
    </p:spTree>
    <p:extLst>
      <p:ext uri="{BB962C8B-B14F-4D97-AF65-F5344CB8AC3E}">
        <p14:creationId xmlns:p14="http://schemas.microsoft.com/office/powerpoint/2010/main" val="41298980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88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65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3BF9A2C-825F-4961-A8B9-9611E97E80FE}" type="datetimeFigureOut">
              <a:rPr lang="en-US" smtClean="0"/>
              <a:t>8/9/2021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233F533-1FD0-4296-B0D5-FB35874CC641}" type="slidenum">
              <a:rPr lang="en-US" smtClean="0"/>
              <a:t>‹#›</a:t>
            </a:fld>
            <a:endParaRPr lang="en-US"/>
          </a:p>
        </p:txBody>
      </p:sp>
    </p:spTree>
    <p:extLst>
      <p:ext uri="{BB962C8B-B14F-4D97-AF65-F5344CB8AC3E}">
        <p14:creationId xmlns:p14="http://schemas.microsoft.com/office/powerpoint/2010/main" val="1113990144"/>
      </p:ext>
    </p:extLst>
  </p:cSld>
  <p:clrMap bg1="lt1" tx1="dk1" bg2="lt2" tx2="dk2" accent1="accent1" accent2="accent2" accent3="accent3" accent4="accent4" accent5="accent5" accent6="accent6" hlink="hlink" folHlink="folHlink"/>
  <p:sldLayoutIdLst>
    <p:sldLayoutId id="2147483755" r:id="rId1"/>
    <p:sldLayoutId id="2147483756" r:id="rId2"/>
    <p:sldLayoutId id="2147483757" r:id="rId3"/>
    <p:sldLayoutId id="2147483758" r:id="rId4"/>
    <p:sldLayoutId id="2147483759" r:id="rId5"/>
    <p:sldLayoutId id="2147483760" r:id="rId6"/>
    <p:sldLayoutId id="2147483761" r:id="rId7"/>
    <p:sldLayoutId id="2147483762" r:id="rId8"/>
    <p:sldLayoutId id="2147483763" r:id="rId9"/>
    <p:sldLayoutId id="2147483764" r:id="rId10"/>
    <p:sldLayoutId id="214748376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2.xml"/><Relationship Id="rId4" Type="http://schemas.openxmlformats.org/officeDocument/2006/relationships/image" Target="../media/image30.jpeg"/></Relationships>
</file>

<file path=ppt/slides/_rels/slide2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Layout" Target="../slideLayouts/slideLayout2.xml"/><Relationship Id="rId4" Type="http://schemas.openxmlformats.org/officeDocument/2006/relationships/image" Target="../media/image34.jpeg"/></Relationships>
</file>

<file path=ppt/slides/_rels/slide29.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jpe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3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image" Target="../media/image78.jpe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hyperlink" Target="https://www.nntu.ru/structure/view/podrazdeleniya/kafedra-bioinzheneriya-i-yadernaya-medicina" TargetMode="Externa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84.jpeg"/><Relationship Id="rId7" Type="http://schemas.openxmlformats.org/officeDocument/2006/relationships/image" Target="../media/image87.png"/><Relationship Id="rId2" Type="http://schemas.openxmlformats.org/officeDocument/2006/relationships/image" Target="../media/image80.png"/><Relationship Id="rId1" Type="http://schemas.openxmlformats.org/officeDocument/2006/relationships/slideLayout" Target="../slideLayouts/slideLayout2.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hyperlink" Target="http://www.ilab-inbi.ru/wp-content/uploads/2015/09/%D0%93%D0%A5.jpg" TargetMode="External"/></Relationships>
</file>

<file path=ppt/slides/_rels/slide74.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93.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10.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Рисунок 1" descr="C:/Users/1/AppData/Roaming/PolarisOffice/ETemp/5876_11270128/fImage130153333041.png"/>
          <p:cNvPicPr>
            <a:picLocks noChangeAspect="1"/>
          </p:cNvPicPr>
          <p:nvPr/>
        </p:nvPicPr>
        <p:blipFill rotWithShape="1">
          <a:blip r:embed="rId2" cstate="print">
            <a:extLst>
              <a:ext uri="{28A0092B-C50C-407E-A947-70E740481C1C}">
                <a14:useLocalDpi xmlns:a14="http://schemas.microsoft.com/office/drawing/2010/main" val="0"/>
              </a:ext>
            </a:extLst>
          </a:blip>
          <a:stretch>
            <a:fillRect/>
          </a:stretch>
        </p:blipFill>
        <p:spPr>
          <a:xfrm>
            <a:off x="-1905" y="0"/>
            <a:ext cx="12188825" cy="7870825"/>
          </a:xfrm>
          <a:prstGeom prst="rect">
            <a:avLst/>
          </a:prstGeom>
          <a:noFill/>
        </p:spPr>
      </p:pic>
      <p:sp>
        <p:nvSpPr>
          <p:cNvPr id="2" name="Title 1"/>
          <p:cNvSpPr txBox="1">
            <a:spLocks noGrp="1"/>
          </p:cNvSpPr>
          <p:nvPr>
            <p:ph type="ctrTitle"/>
          </p:nvPr>
        </p:nvSpPr>
        <p:spPr>
          <a:xfrm>
            <a:off x="1524000" y="1122680"/>
            <a:ext cx="9145905" cy="2389505"/>
          </a:xfrm>
          <a:prstGeom prst="rect">
            <a:avLst/>
          </a:prstGeom>
        </p:spPr>
        <p:txBody>
          <a:bodyPr vert="horz" wrap="square" lIns="91440" tIns="45720" rIns="91440" bIns="45720" numCol="1" anchor="b">
            <a:normAutofit/>
          </a:bodyPr>
          <a:lstStyle/>
          <a:p>
            <a:pPr marL="0" indent="0" latinLnBrk="0">
              <a:buFontTx/>
              <a:buNone/>
            </a:pPr>
            <a:r>
              <a:rPr sz="2400" b="1">
                <a:solidFill>
                  <a:schemeClr val="bg1"/>
                </a:solidFill>
                <a:latin typeface="Kelson Sans RU" charset="0"/>
                <a:ea typeface="Kelson Sans RU" charset="0"/>
              </a:rPr>
              <a:t>История и методология науки и техники в области биотехнических систем и технологий</a:t>
            </a:r>
            <a:endParaRPr lang="ko-KR" altLang="en-US" sz="2400" b="1">
              <a:solidFill>
                <a:schemeClr val="bg1"/>
              </a:solidFill>
              <a:latin typeface="Kelson Sans RU" charset="0"/>
              <a:ea typeface="Kelson Sans RU" charset="0"/>
            </a:endParaRPr>
          </a:p>
        </p:txBody>
      </p:sp>
      <p:sp>
        <p:nvSpPr>
          <p:cNvPr id="3" name="Subtitle 2"/>
          <p:cNvSpPr txBox="1">
            <a:spLocks noGrp="1"/>
          </p:cNvSpPr>
          <p:nvPr>
            <p:ph type="subTitle" idx="1"/>
          </p:nvPr>
        </p:nvSpPr>
        <p:spPr>
          <a:xfrm>
            <a:off x="1524000" y="3602355"/>
            <a:ext cx="9145905" cy="1657350"/>
          </a:xfrm>
          <a:prstGeom prst="rect">
            <a:avLst/>
          </a:prstGeom>
        </p:spPr>
        <p:txBody>
          <a:bodyPr vert="horz" wrap="square" lIns="91440" tIns="45720" rIns="91440" bIns="45720" numCol="1" anchor="t">
            <a:normAutofit/>
          </a:bodyPr>
          <a:lstStyle/>
          <a:p>
            <a:pPr marL="0" indent="0" latinLnBrk="0">
              <a:buFontTx/>
              <a:buNone/>
            </a:pPr>
            <a:r>
              <a:rPr lang="ru-RU">
                <a:solidFill>
                  <a:schemeClr val="bg1"/>
                </a:solidFill>
                <a:latin typeface="Kelson Sans RU" charset="0"/>
                <a:ea typeface="Kelson Sans RU" charset="0"/>
              </a:rPr>
              <a:t>Лекция №1 – введение, обзор курса</a:t>
            </a:r>
            <a:endParaRPr lang="ko-KR" altLang="en-US">
              <a:solidFill>
                <a:schemeClr val="bg1"/>
              </a:solidFill>
              <a:latin typeface="Kelson Sans RU" charset="0"/>
              <a:ea typeface="Kelson Sans RU" charset="0"/>
            </a:endParaRPr>
          </a:p>
        </p:txBody>
      </p:sp>
      <p:pic>
        <p:nvPicPr>
          <p:cNvPr id="4" name="Рисунок 54"/>
          <p:cNvPicPr>
            <a:picLocks noChangeAspect="1"/>
          </p:cNvPicPr>
          <p:nvPr/>
        </p:nvPicPr>
        <p:blipFill rotWithShape="1">
          <a:blip r:embed="rId3" cstate="print">
            <a:extLst>
              <a:ext uri="{28A0092B-C50C-407E-A947-70E740481C1C}">
                <a14:useLocalDpi xmlns:a14="http://schemas.microsoft.com/office/drawing/2010/main" val="0"/>
              </a:ext>
            </a:extLst>
          </a:blip>
          <a:stretch>
            <a:fillRect/>
          </a:stretch>
        </p:blipFill>
        <p:spPr>
          <a:xfrm>
            <a:off x="0" y="0"/>
            <a:ext cx="3810635" cy="1991360"/>
          </a:xfrm>
          <a:prstGeom prst="rect">
            <a:avLst/>
          </a:prstGeom>
          <a:noFill/>
        </p:spPr>
      </p:pic>
    </p:spTree>
    <p:extLst>
      <p:ext uri="{BB962C8B-B14F-4D97-AF65-F5344CB8AC3E}">
        <p14:creationId xmlns:p14="http://schemas.microsoft.com/office/powerpoint/2010/main" val="33239523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p:nvPr>
        </p:nvSpPr>
        <p:spPr>
          <a:xfrm>
            <a:off x="838200" y="365125"/>
            <a:ext cx="10518140" cy="1328420"/>
          </a:xfrm>
          <a:prstGeom prst="rect">
            <a:avLst/>
          </a:prstGeom>
        </p:spPr>
        <p:txBody>
          <a:bodyPr vert="horz" wrap="square" lIns="91440" tIns="45720" rIns="91440" bIns="45720" numCol="1" anchor="ctr">
            <a:normAutofit/>
          </a:bodyPr>
          <a:lstStyle/>
          <a:p>
            <a:pPr marL="0" indent="0" rtl="0" latinLnBrk="0">
              <a:buFontTx/>
              <a:buNone/>
            </a:pPr>
            <a:r>
              <a:rPr lang="ru-RU" sz="4400">
                <a:latin typeface="Kelson Sans RU" charset="0"/>
                <a:ea typeface="Kelson Sans RU" charset="0"/>
              </a:rPr>
              <a:t>Апологетическая задача истории науки</a:t>
            </a:r>
            <a:endParaRPr lang="ko-KR" altLang="en-US" sz="4400">
              <a:latin typeface="Kelson Sans RU" charset="0"/>
              <a:ea typeface="Kelson Sans RU" charset="0"/>
            </a:endParaRPr>
          </a:p>
        </p:txBody>
      </p:sp>
      <p:sp>
        <p:nvSpPr>
          <p:cNvPr id="3" name="Rect 0"/>
          <p:cNvSpPr txBox="1">
            <a:spLocks/>
          </p:cNvSpPr>
          <p:nvPr/>
        </p:nvSpPr>
        <p:spPr>
          <a:xfrm>
            <a:off x="6086475" y="2659380"/>
            <a:ext cx="5097145" cy="1755140"/>
          </a:xfrm>
          <a:prstGeom prst="rect">
            <a:avLst/>
          </a:prstGeom>
          <a:noFill/>
          <a:ln w="0">
            <a:noFill/>
            <a:prstDash/>
          </a:ln>
        </p:spPr>
        <p:txBody>
          <a:bodyPr vert="horz" wrap="square" lIns="89535" tIns="46355" rIns="89535" bIns="46355" numCol="1" anchor="t">
            <a:spAutoFit/>
          </a:bodyPr>
          <a:lstStyle/>
          <a:p>
            <a:pPr marL="0" indent="0" algn="l" latinLnBrk="0" hangingPunct="1">
              <a:buFontTx/>
              <a:buNone/>
            </a:pPr>
            <a:r>
              <a:rPr sz="1800">
                <a:latin typeface="Kelson Sans RU" charset="0"/>
                <a:ea typeface="Kelson Sans RU" charset="0"/>
              </a:rPr>
              <a:t>Апологетическая задача истори</a:t>
            </a:r>
            <a:r>
              <a:rPr lang="ru-RU" sz="1800">
                <a:latin typeface="Kelson Sans RU" charset="0"/>
                <a:ea typeface="Kelson Sans RU" charset="0"/>
              </a:rPr>
              <a:t>и науки заключается в том, чтобы защитить науку от разного рода посягательств и притязаний других культурных институтов, конкретно церкви, но, в конечном счете, дело не только в ней.</a:t>
            </a:r>
            <a:endParaRPr lang="ko-KR" altLang="en-US" sz="1800">
              <a:latin typeface="Kelson Sans RU" charset="0"/>
              <a:ea typeface="Kelson Sans RU" charset="0"/>
            </a:endParaRPr>
          </a:p>
        </p:txBody>
      </p:sp>
      <p:pic>
        <p:nvPicPr>
          <p:cNvPr id="4" name="Рисунок 47" descr="C:/Users/1/AppData/Roaming/PolarisOffice/ETemp/20316_20383016/fImage5773144648145.png"/>
          <p:cNvPicPr>
            <a:picLocks noChangeAspect="1"/>
          </p:cNvPicPr>
          <p:nvPr/>
        </p:nvPicPr>
        <p:blipFill rotWithShape="1">
          <a:blip r:embed="rId2" cstate="hqprint">
            <a:extLst>
              <a:ext uri="{28A0092B-C50C-407E-A947-70E740481C1C}">
                <a14:useLocalDpi xmlns:a14="http://schemas.microsoft.com/office/drawing/2010/main"/>
              </a:ext>
            </a:extLst>
          </a:blip>
          <a:stretch>
            <a:fillRect/>
          </a:stretch>
        </p:blipFill>
        <p:spPr>
          <a:xfrm>
            <a:off x="944880" y="3710940"/>
            <a:ext cx="1358900" cy="1906270"/>
          </a:xfrm>
          <a:prstGeom prst="rect">
            <a:avLst/>
          </a:prstGeom>
          <a:noFill/>
        </p:spPr>
      </p:pic>
      <p:pic>
        <p:nvPicPr>
          <p:cNvPr id="5" name="Рисунок 48" descr="C:/Users/1/AppData/Roaming/PolarisOffice/ETemp/20316_20383016/fImage2563864653281.png"/>
          <p:cNvPicPr>
            <a:picLocks noChangeAspect="1"/>
          </p:cNvPicPr>
          <p:nvPr/>
        </p:nvPicPr>
        <p:blipFill rotWithShape="1">
          <a:blip r:embed="rId3" cstate="hqprint">
            <a:extLst>
              <a:ext uri="{28A0092B-C50C-407E-A947-70E740481C1C}">
                <a14:useLocalDpi xmlns:a14="http://schemas.microsoft.com/office/drawing/2010/main"/>
              </a:ext>
            </a:extLst>
          </a:blip>
          <a:stretch>
            <a:fillRect/>
          </a:stretch>
        </p:blipFill>
        <p:spPr>
          <a:xfrm>
            <a:off x="2512060" y="3710940"/>
            <a:ext cx="1268095" cy="1887220"/>
          </a:xfrm>
          <a:prstGeom prst="rect">
            <a:avLst/>
          </a:prstGeom>
          <a:noFill/>
        </p:spPr>
      </p:pic>
      <p:pic>
        <p:nvPicPr>
          <p:cNvPr id="6" name="Рисунок 49" descr="C:/Users/1/AppData/Roaming/PolarisOffice/ETemp/20316_20383016/fImage3608634666827.png"/>
          <p:cNvPicPr>
            <a:picLocks noChangeAspect="1"/>
          </p:cNvPicPr>
          <p:nvPr/>
        </p:nvPicPr>
        <p:blipFill rotWithShape="1">
          <a:blip r:embed="rId4" cstate="hqprint">
            <a:extLst>
              <a:ext uri="{28A0092B-C50C-407E-A947-70E740481C1C}">
                <a14:useLocalDpi xmlns:a14="http://schemas.microsoft.com/office/drawing/2010/main"/>
              </a:ext>
            </a:extLst>
          </a:blip>
          <a:stretch>
            <a:fillRect/>
          </a:stretch>
        </p:blipFill>
        <p:spPr>
          <a:xfrm>
            <a:off x="4150360" y="3715385"/>
            <a:ext cx="1191895" cy="1854200"/>
          </a:xfrm>
          <a:prstGeom prst="rect">
            <a:avLst/>
          </a:prstGeom>
          <a:noFill/>
        </p:spPr>
      </p:pic>
      <p:sp>
        <p:nvSpPr>
          <p:cNvPr id="8" name="Текстовое поле 51"/>
          <p:cNvSpPr txBox="1">
            <a:spLocks/>
          </p:cNvSpPr>
          <p:nvPr/>
        </p:nvSpPr>
        <p:spPr>
          <a:xfrm>
            <a:off x="516890" y="5828665"/>
            <a:ext cx="11193145" cy="923925"/>
          </a:xfrm>
          <a:prstGeom prst="rect">
            <a:avLst/>
          </a:prstGeom>
          <a:noFill/>
          <a:ln w="0">
            <a:noFill/>
            <a:prstDash/>
          </a:ln>
        </p:spPr>
        <p:txBody>
          <a:bodyPr vert="horz" wrap="square" lIns="89535" tIns="46355" rIns="89535" bIns="46355" numCol="1" anchor="t">
            <a:spAutoFit/>
          </a:bodyPr>
          <a:lstStyle/>
          <a:p>
            <a:pPr marL="0" indent="0" algn="l" latinLnBrk="0" hangingPunct="1">
              <a:buFontTx/>
              <a:buNone/>
            </a:pPr>
            <a:r>
              <a:rPr sz="1800">
                <a:latin typeface="Kelson Sans RU" charset="0"/>
                <a:ea typeface="Kelson Sans RU" charset="0"/>
              </a:rPr>
              <a:t>До си</a:t>
            </a:r>
            <a:r>
              <a:rPr lang="ru-RU" sz="1800">
                <a:latin typeface="Kelson Sans RU" charset="0"/>
                <a:ea typeface="Kelson Sans RU" charset="0"/>
              </a:rPr>
              <a:t>х пор сохраняется предрассудок, что церковь противник научного знания. Это в общем не так, но не надо удивляться, что вопрос был поставлен именно так, и почему в современном мире он не потерял актуальность.</a:t>
            </a:r>
            <a:endParaRPr lang="ko-KR" altLang="en-US" sz="1800">
              <a:latin typeface="Kelson Sans RU" charset="0"/>
              <a:ea typeface="Kelson Sans RU" charset="0"/>
            </a:endParaRPr>
          </a:p>
        </p:txBody>
      </p:sp>
      <p:cxnSp>
        <p:nvCxnSpPr>
          <p:cNvPr id="11" name="Фигура 55"/>
          <p:cNvCxnSpPr/>
          <p:nvPr/>
        </p:nvCxnSpPr>
        <p:spPr>
          <a:xfrm flipV="1">
            <a:off x="6153150" y="4402455"/>
            <a:ext cx="4792345" cy="20320"/>
          </a:xfrm>
          <a:prstGeom prst="line">
            <a:avLst/>
          </a:prstGeom>
          <a:ln w="6350" cap="flat" cmpd="sng">
            <a:prstDash/>
          </a:ln>
        </p:spPr>
        <p:style>
          <a:lnRef idx="1">
            <a:schemeClr val="accent1"/>
          </a:lnRef>
          <a:fillRef idx="0">
            <a:schemeClr val="accent1"/>
          </a:fillRef>
          <a:effectRef idx="0">
            <a:schemeClr val="accent1"/>
          </a:effectRef>
          <a:fontRef idx="minor">
            <a:schemeClr val="tx1"/>
          </a:fontRef>
        </p:style>
      </p:cxnSp>
      <p:sp>
        <p:nvSpPr>
          <p:cNvPr id="12" name="Текстовое поле 56"/>
          <p:cNvSpPr txBox="1">
            <a:spLocks/>
          </p:cNvSpPr>
          <p:nvPr/>
        </p:nvSpPr>
        <p:spPr>
          <a:xfrm>
            <a:off x="6115050" y="4497705"/>
            <a:ext cx="5592445" cy="648335"/>
          </a:xfrm>
          <a:prstGeom prst="rect">
            <a:avLst/>
          </a:prstGeom>
          <a:noFill/>
          <a:ln w="0">
            <a:noFill/>
            <a:prstDash/>
          </a:ln>
        </p:spPr>
        <p:txBody>
          <a:bodyPr vert="horz" wrap="square" lIns="89535" tIns="46355" rIns="89535" bIns="46355" numCol="1" anchor="t">
            <a:spAutoFit/>
          </a:bodyPr>
          <a:lstStyle/>
          <a:p>
            <a:pPr marL="0" indent="0" algn="l" latinLnBrk="0" hangingPunct="1">
              <a:buFontTx/>
              <a:buNone/>
            </a:pPr>
            <a:r>
              <a:rPr sz="1200">
                <a:latin typeface="Kelson Sans RU" charset="0"/>
                <a:ea typeface="Kelson Sans RU" charset="0"/>
              </a:rPr>
              <a:t>Апологе́тика (от греч. ἀπολογία — защита, оправдание), или основное богословие, — раздел христианского богословия, посвящённый обоснованию вероучения с помощью рациональных средств</a:t>
            </a:r>
            <a:endParaRPr lang="ko-KR" altLang="en-US" sz="1200">
              <a:latin typeface="Kelson Sans RU" charset="0"/>
              <a:ea typeface="Kelson Sans RU" charset="0"/>
            </a:endParaRPr>
          </a:p>
        </p:txBody>
      </p:sp>
      <p:pic>
        <p:nvPicPr>
          <p:cNvPr id="13" name="Рисунок 10" descr="C:/Users/1/AppData/Roaming/PolarisOffice/ETemp/20316_20383016/fImage25583337441.png"/>
          <p:cNvPicPr>
            <a:picLocks noChangeAspect="1"/>
          </p:cNvPicPr>
          <p:nvPr/>
        </p:nvPicPr>
        <p:blipFill rotWithShape="1">
          <a:blip r:embed="rId5" cstate="print">
            <a:extLst>
              <a:ext uri="{28A0092B-C50C-407E-A947-70E740481C1C}">
                <a14:useLocalDpi xmlns:a14="http://schemas.microsoft.com/office/drawing/2010/main" val="0"/>
              </a:ext>
            </a:extLst>
          </a:blip>
          <a:stretch>
            <a:fillRect/>
          </a:stretch>
        </p:blipFill>
        <p:spPr>
          <a:xfrm>
            <a:off x="1060450" y="1600200"/>
            <a:ext cx="1318895" cy="1927860"/>
          </a:xfrm>
          <a:prstGeom prst="rect">
            <a:avLst/>
          </a:prstGeom>
          <a:noFill/>
        </p:spPr>
      </p:pic>
      <p:pic>
        <p:nvPicPr>
          <p:cNvPr id="14" name="Рисунок 11" descr="C:/Users/1/AppData/Roaming/PolarisOffice/ETemp/20316_20383016/fImage2974143758467.png"/>
          <p:cNvPicPr>
            <a:picLocks noChangeAspect="1"/>
          </p:cNvPicPr>
          <p:nvPr/>
        </p:nvPicPr>
        <p:blipFill rotWithShape="1">
          <a:blip r:embed="rId6" cstate="print">
            <a:extLst>
              <a:ext uri="{28A0092B-C50C-407E-A947-70E740481C1C}">
                <a14:useLocalDpi xmlns:a14="http://schemas.microsoft.com/office/drawing/2010/main" val="0"/>
              </a:ext>
            </a:extLst>
          </a:blip>
          <a:stretch>
            <a:fillRect/>
          </a:stretch>
        </p:blipFill>
        <p:spPr>
          <a:xfrm>
            <a:off x="2638425" y="1686560"/>
            <a:ext cx="1280160" cy="1808480"/>
          </a:xfrm>
          <a:prstGeom prst="rect">
            <a:avLst/>
          </a:prstGeom>
          <a:noFill/>
        </p:spPr>
      </p:pic>
      <p:pic>
        <p:nvPicPr>
          <p:cNvPr id="15" name="Рисунок 12" descr="C:/Users/1/AppData/Roaming/PolarisOffice/ETemp/20316_20383016/fImage5121733766334.png"/>
          <p:cNvPicPr>
            <a:picLocks noChangeAspect="1"/>
          </p:cNvPicPr>
          <p:nvPr/>
        </p:nvPicPr>
        <p:blipFill rotWithShape="1">
          <a:blip r:embed="rId7" cstate="print">
            <a:extLst>
              <a:ext uri="{28A0092B-C50C-407E-A947-70E740481C1C}">
                <a14:useLocalDpi xmlns:a14="http://schemas.microsoft.com/office/drawing/2010/main" val="0"/>
              </a:ext>
            </a:extLst>
          </a:blip>
          <a:stretch>
            <a:fillRect/>
          </a:stretch>
        </p:blipFill>
        <p:spPr>
          <a:xfrm>
            <a:off x="4155440" y="1721485"/>
            <a:ext cx="1172845" cy="1773555"/>
          </a:xfrm>
          <a:prstGeom prst="rect">
            <a:avLst/>
          </a:prstGeom>
          <a:noFill/>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p:nvPr>
        </p:nvSpPr>
        <p:spPr>
          <a:xfrm>
            <a:off x="838200" y="365125"/>
            <a:ext cx="10518140" cy="1328420"/>
          </a:xfrm>
          <a:prstGeom prst="rect">
            <a:avLst/>
          </a:prstGeom>
        </p:spPr>
        <p:txBody>
          <a:bodyPr vert="horz" wrap="square" lIns="91440" tIns="45720" rIns="91440" bIns="45720" numCol="1" anchor="ctr">
            <a:normAutofit/>
          </a:bodyPr>
          <a:lstStyle/>
          <a:p>
            <a:pPr marL="0" indent="0" rtl="0" latinLnBrk="0">
              <a:buFontTx/>
              <a:buNone/>
            </a:pPr>
            <a:r>
              <a:rPr lang="ru-RU" sz="4400">
                <a:latin typeface="Kelson Sans RU" charset="0"/>
                <a:ea typeface="Kelson Sans RU" charset="0"/>
              </a:rPr>
              <a:t>1940гг - Третья волна интереса к истории науки</a:t>
            </a:r>
            <a:endParaRPr lang="ko-KR" altLang="en-US" sz="4400">
              <a:latin typeface="Kelson Sans RU" charset="0"/>
              <a:ea typeface="Kelson Sans RU" charset="0"/>
            </a:endParaRPr>
          </a:p>
        </p:txBody>
      </p:sp>
      <p:sp>
        <p:nvSpPr>
          <p:cNvPr id="3" name="Текстовое поле 13"/>
          <p:cNvSpPr txBox="1">
            <a:spLocks/>
          </p:cNvSpPr>
          <p:nvPr/>
        </p:nvSpPr>
        <p:spPr>
          <a:xfrm>
            <a:off x="3589020" y="1842770"/>
            <a:ext cx="6954520" cy="5020945"/>
          </a:xfrm>
          <a:prstGeom prst="rect">
            <a:avLst/>
          </a:prstGeom>
          <a:noFill/>
          <a:ln w="0">
            <a:noFill/>
            <a:prstDash/>
          </a:ln>
        </p:spPr>
        <p:txBody>
          <a:bodyPr vert="horz" wrap="square" lIns="89535" tIns="46355" rIns="89535" bIns="46355" anchor="t">
            <a:spAutoFit/>
          </a:bodyPr>
          <a:lstStyle/>
          <a:p>
            <a:pPr marL="0" indent="0" algn="l" hangingPunct="1"/>
            <a:r>
              <a:rPr lang="ru-RU" sz="1600">
                <a:latin typeface="Kelson Sans RU" charset="0"/>
                <a:ea typeface="Kelson Sans RU" charset="0"/>
              </a:rPr>
              <a:t>Первые послевоенные у</a:t>
            </a:r>
            <a:r>
              <a:rPr sz="1600">
                <a:latin typeface="Kelson Sans RU" charset="0"/>
                <a:ea typeface="Kelson Sans RU" charset="0"/>
              </a:rPr>
              <a:t>ниверситетские курсы</a:t>
            </a:r>
            <a:r>
              <a:rPr lang="ru-RU" sz="1600">
                <a:latin typeface="Kelson Sans RU" charset="0"/>
                <a:ea typeface="Kelson Sans RU" charset="0"/>
              </a:rPr>
              <a:t> по истории науки - институализации истории науки в системе высшего образования.</a:t>
            </a:r>
            <a:endParaRPr lang="ko-KR" altLang="en-US" sz="1600">
              <a:latin typeface="Kelson Sans RU" charset="0"/>
              <a:ea typeface="Kelson Sans RU" charset="0"/>
            </a:endParaRPr>
          </a:p>
          <a:p>
            <a:pPr marL="0" indent="0" algn="l" hangingPunct="1"/>
            <a:endParaRPr lang="ko-KR" altLang="en-US" sz="1600">
              <a:latin typeface="Kelson Sans RU" charset="0"/>
              <a:ea typeface="Kelson Sans RU" charset="0"/>
            </a:endParaRPr>
          </a:p>
          <a:p>
            <a:pPr marL="0" indent="0" algn="l" hangingPunct="1"/>
            <a:r>
              <a:rPr lang="ru-RU" sz="1600">
                <a:latin typeface="Kelson Sans RU" charset="0"/>
                <a:ea typeface="Kelson Sans RU" charset="0"/>
              </a:rPr>
              <a:t>Актуальная послевоенная наука, которая является естественным образцом для истории науки - физика, сумасшедшие темпы развития, колоссальные результаты в том числе военно-инженерные, является естественным образцом науки как таковой для современников, которые пишут историю науки.</a:t>
            </a:r>
            <a:endParaRPr lang="ko-KR" altLang="en-US" sz="1600">
              <a:latin typeface="Kelson Sans RU" charset="0"/>
              <a:ea typeface="Kelson Sans RU" charset="0"/>
            </a:endParaRPr>
          </a:p>
          <a:p>
            <a:pPr marL="0" indent="0" algn="l" hangingPunct="1"/>
            <a:endParaRPr lang="ko-KR" altLang="en-US" sz="1600">
              <a:latin typeface="Kelson Sans RU" charset="0"/>
              <a:ea typeface="Kelson Sans RU" charset="0"/>
            </a:endParaRPr>
          </a:p>
          <a:p>
            <a:pPr marL="0" indent="0" algn="l" hangingPunct="1"/>
            <a:r>
              <a:rPr lang="ru-RU" sz="1600">
                <a:latin typeface="Kelson Sans RU" charset="0"/>
                <a:ea typeface="Kelson Sans RU" charset="0"/>
              </a:rPr>
              <a:t>Сейчас начинается процесс оспаривания ведущей роли физики в истории новоевропейской науки, но пока этот пункт об устройстве научного знания остается незыблемым.</a:t>
            </a:r>
            <a:endParaRPr lang="ko-KR" altLang="en-US" sz="1600">
              <a:latin typeface="Kelson Sans RU" charset="0"/>
              <a:ea typeface="Kelson Sans RU" charset="0"/>
            </a:endParaRPr>
          </a:p>
          <a:p>
            <a:pPr marL="0" indent="0" algn="l" hangingPunct="1"/>
            <a:endParaRPr lang="ko-KR" altLang="en-US" sz="1600">
              <a:latin typeface="Kelson Sans RU" charset="0"/>
              <a:ea typeface="Kelson Sans RU" charset="0"/>
            </a:endParaRPr>
          </a:p>
          <a:p>
            <a:pPr marL="0" indent="0" algn="l" hangingPunct="1"/>
            <a:r>
              <a:rPr lang="ru-RU" sz="1600">
                <a:latin typeface="Kelson Sans RU" charset="0"/>
                <a:ea typeface="Kelson Sans RU" charset="0"/>
              </a:rPr>
              <a:t>Если бы история науки стала формироваться в 60-70е годы, то очень могло бы оказаться, что локомотивом истории науки могла оказаться биология.</a:t>
            </a:r>
            <a:endParaRPr lang="ko-KR" altLang="en-US" sz="1600">
              <a:latin typeface="Kelson Sans RU" charset="0"/>
              <a:ea typeface="Kelson Sans RU" charset="0"/>
            </a:endParaRPr>
          </a:p>
          <a:p>
            <a:pPr marL="0" indent="0" algn="l" hangingPunct="1"/>
            <a:endParaRPr lang="ko-KR" altLang="en-US" sz="1600">
              <a:latin typeface="Kelson Sans RU" charset="0"/>
              <a:ea typeface="Kelson Sans RU" charset="0"/>
            </a:endParaRPr>
          </a:p>
          <a:p>
            <a:pPr marL="0" indent="0" algn="l" hangingPunct="1"/>
            <a:r>
              <a:rPr lang="ru-RU" sz="1600">
                <a:latin typeface="Kelson Sans RU" charset="0"/>
                <a:ea typeface="Kelson Sans RU" charset="0"/>
              </a:rPr>
              <a:t>Если смотреть из современности на науку, то очевидно, что модельным образцом научного знания окажется область биотехнологий - технологизированная биология.</a:t>
            </a:r>
            <a:endParaRPr lang="ko-KR" altLang="en-US" sz="1600">
              <a:latin typeface="Kelson Sans RU" charset="0"/>
              <a:ea typeface="Kelson Sans RU" charset="0"/>
            </a:endParaRPr>
          </a:p>
        </p:txBody>
      </p:sp>
      <p:pic>
        <p:nvPicPr>
          <p:cNvPr id="4" name="Рисунок 15" descr="C:/Users/1/AppData/Roaming/PolarisOffice/ETemp/20316_20383016/fImage759284496500.jpeg"/>
          <p:cNvPicPr>
            <a:picLocks noChangeAspect="1"/>
          </p:cNvPicPr>
          <p:nvPr/>
        </p:nvPicPr>
        <p:blipFill rotWithShape="1">
          <a:blip r:embed="rId2" cstate="print">
            <a:extLst>
              <a:ext uri="{28A0092B-C50C-407E-A947-70E740481C1C}">
                <a14:useLocalDpi xmlns:a14="http://schemas.microsoft.com/office/drawing/2010/main" val="0"/>
              </a:ext>
            </a:extLst>
          </a:blip>
          <a:stretch>
            <a:fillRect/>
          </a:stretch>
        </p:blipFill>
        <p:spPr>
          <a:xfrm>
            <a:off x="761365" y="2171065"/>
            <a:ext cx="2707640" cy="1591945"/>
          </a:xfrm>
          <a:prstGeom prst="rect">
            <a:avLst/>
          </a:prstGeom>
          <a:noFill/>
        </p:spPr>
      </p:pic>
      <p:pic>
        <p:nvPicPr>
          <p:cNvPr id="5" name="Рисунок 16" descr="C:/Users/1/AppData/Roaming/PolarisOffice/ETemp/20316_20383016/fImage93914519169.png"/>
          <p:cNvPicPr>
            <a:picLocks noChangeAspect="1"/>
          </p:cNvPicPr>
          <p:nvPr/>
        </p:nvPicPr>
        <p:blipFill rotWithShape="1">
          <a:blip r:embed="rId3" cstate="print">
            <a:extLst>
              <a:ext uri="{28A0092B-C50C-407E-A947-70E740481C1C}">
                <a14:useLocalDpi xmlns:a14="http://schemas.microsoft.com/office/drawing/2010/main" val="0"/>
              </a:ext>
            </a:extLst>
          </a:blip>
          <a:stretch>
            <a:fillRect/>
          </a:stretch>
        </p:blipFill>
        <p:spPr>
          <a:xfrm>
            <a:off x="1167765" y="4160520"/>
            <a:ext cx="1981200" cy="1972310"/>
          </a:xfrm>
          <a:prstGeom prst="rect">
            <a:avLst/>
          </a:prstGeom>
          <a:noFill/>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p:nvPr>
        </p:nvSpPr>
        <p:spPr>
          <a:xfrm>
            <a:off x="838200" y="365125"/>
            <a:ext cx="10518140" cy="1328420"/>
          </a:xfrm>
          <a:prstGeom prst="rect">
            <a:avLst/>
          </a:prstGeom>
        </p:spPr>
        <p:txBody>
          <a:bodyPr vert="horz" wrap="square" lIns="91440" tIns="45720" rIns="91440" bIns="45720" numCol="1" anchor="ctr">
            <a:normAutofit/>
          </a:bodyPr>
          <a:lstStyle/>
          <a:p>
            <a:pPr marL="0" indent="0" rtl="0" latinLnBrk="0">
              <a:buFontTx/>
              <a:buNone/>
            </a:pPr>
            <a:r>
              <a:rPr lang="ru-RU" sz="4400">
                <a:latin typeface="Kelson Sans RU" charset="0"/>
                <a:ea typeface="Kelson Sans RU" charset="0"/>
              </a:rPr>
              <a:t>Что такое наука</a:t>
            </a:r>
            <a:endParaRPr lang="ko-KR" altLang="en-US" sz="4400">
              <a:latin typeface="Kelson Sans RU" charset="0"/>
              <a:ea typeface="Kelson Sans RU" charset="0"/>
            </a:endParaRPr>
          </a:p>
        </p:txBody>
      </p:sp>
      <p:sp>
        <p:nvSpPr>
          <p:cNvPr id="3" name="Текстовое поле 17"/>
          <p:cNvSpPr txBox="1">
            <a:spLocks/>
          </p:cNvSpPr>
          <p:nvPr/>
        </p:nvSpPr>
        <p:spPr>
          <a:xfrm>
            <a:off x="968375" y="1548130"/>
            <a:ext cx="10664825" cy="4246245"/>
          </a:xfrm>
          <a:prstGeom prst="rect">
            <a:avLst/>
          </a:prstGeom>
          <a:noFill/>
          <a:ln w="0">
            <a:noFill/>
            <a:prstDash/>
          </a:ln>
        </p:spPr>
        <p:txBody>
          <a:bodyPr vert="horz" wrap="square" lIns="89535" tIns="46355" rIns="89535" bIns="46355" anchor="t">
            <a:spAutoFit/>
          </a:bodyPr>
          <a:lstStyle/>
          <a:p>
            <a:pPr marL="254000" indent="-254000" algn="l" hangingPunct="1">
              <a:buFont typeface="+mj-lt"/>
              <a:buAutoNum type="arabicPeriod"/>
            </a:pPr>
            <a:r>
              <a:rPr sz="1800">
                <a:latin typeface="Segoe UI" charset="0"/>
                <a:ea typeface="Segoe UI" charset="0"/>
              </a:rPr>
              <a:t>Наука как знание</a:t>
            </a:r>
            <a:r>
              <a:rPr lang="ru-RU" sz="1800">
                <a:latin typeface="Segoe UI" charset="0"/>
                <a:ea typeface="Segoe UI" charset="0"/>
              </a:rPr>
              <a:t> - и не только готовая форма знания (книжка/библиотека), значительная часть науки в форме сложившегося знания не существует, она существует в виде процессов, практик, материальных событий и т.д. и в книжки вмещается лишь малая ее чать которая более или менее сложилась, актуальный горизонт никогда в книжки не вмещается.</a:t>
            </a:r>
            <a:endParaRPr lang="ko-KR" altLang="en-US" sz="1800">
              <a:latin typeface="Segoe UI" charset="0"/>
              <a:ea typeface="Segoe UI" charset="0"/>
            </a:endParaRPr>
          </a:p>
          <a:p>
            <a:pPr marL="254000" indent="-254000" algn="l" hangingPunct="1">
              <a:buFont typeface="+mj-lt"/>
              <a:buAutoNum type="arabicPeriod"/>
            </a:pPr>
            <a:r>
              <a:rPr sz="1800">
                <a:latin typeface="Segoe UI" charset="0"/>
                <a:ea typeface="Segoe UI" charset="0"/>
              </a:rPr>
              <a:t>Наука как </a:t>
            </a:r>
            <a:r>
              <a:rPr lang="ru-RU" sz="1800">
                <a:latin typeface="Segoe UI" charset="0"/>
                <a:ea typeface="Segoe UI" charset="0"/>
              </a:rPr>
              <a:t>сообщество/</a:t>
            </a:r>
            <a:r>
              <a:rPr sz="1800">
                <a:latin typeface="Segoe UI" charset="0"/>
                <a:ea typeface="Segoe UI" charset="0"/>
              </a:rPr>
              <a:t>институт - встроена в жизнь общества, выполняют ряд институализованных функций, есть выстроенные системы взаимодействия науки с государством, системами финансирования</a:t>
            </a:r>
            <a:r>
              <a:rPr lang="ru-RU" sz="1800">
                <a:latin typeface="Segoe UI" charset="0"/>
                <a:ea typeface="Segoe UI" charset="0"/>
              </a:rPr>
              <a:t>, тесно переплетена с системой образования</a:t>
            </a:r>
            <a:r>
              <a:rPr sz="1800">
                <a:latin typeface="Segoe UI" charset="0"/>
                <a:ea typeface="Segoe UI" charset="0"/>
              </a:rPr>
              <a:t> и т.д.</a:t>
            </a:r>
            <a:r>
              <a:rPr lang="ru-RU" sz="1800">
                <a:latin typeface="Segoe UI" charset="0"/>
                <a:ea typeface="Segoe UI" charset="0"/>
              </a:rPr>
              <a:t> Науку невозможно отделить от некоторых форм социального поведения. Наука с XIX века принципиально коллективна, в одиночку практически сделать ничего нельзя и "история науки" - наука средневековая и строго говоря не наука, потому что философией можно заниматься в одиночку.</a:t>
            </a:r>
            <a:endParaRPr lang="ko-KR" altLang="en-US" sz="1800">
              <a:latin typeface="Segoe UI" charset="0"/>
              <a:ea typeface="Segoe UI" charset="0"/>
            </a:endParaRPr>
          </a:p>
          <a:p>
            <a:pPr marL="254000" indent="-254000" algn="l" hangingPunct="1">
              <a:buFont typeface="+mj-lt"/>
              <a:buAutoNum type="arabicPeriod"/>
            </a:pPr>
            <a:r>
              <a:rPr sz="1800">
                <a:latin typeface="Segoe UI" charset="0"/>
                <a:ea typeface="Segoe UI" charset="0"/>
              </a:rPr>
              <a:t>Наука как </a:t>
            </a:r>
            <a:r>
              <a:rPr lang="ru-RU" sz="1800">
                <a:latin typeface="Segoe UI" charset="0"/>
                <a:ea typeface="Segoe UI" charset="0"/>
              </a:rPr>
              <a:t>деятельность / </a:t>
            </a:r>
            <a:r>
              <a:rPr sz="1800">
                <a:latin typeface="Segoe UI" charset="0"/>
                <a:ea typeface="Segoe UI" charset="0"/>
              </a:rPr>
              <a:t>материальный процесс - если изъять из науки лабораторную инфраструктуру (</a:t>
            </a:r>
            <a:r>
              <a:rPr lang="ru-RU" sz="1800">
                <a:latin typeface="Segoe UI" charset="0"/>
                <a:ea typeface="Segoe UI" charset="0"/>
              </a:rPr>
              <a:t>приборы, реактивы, экспериментальные материалы, практики с ними связанные и т.д.</a:t>
            </a:r>
            <a:r>
              <a:rPr sz="1800">
                <a:latin typeface="Segoe UI" charset="0"/>
                <a:ea typeface="Segoe UI" charset="0"/>
              </a:rPr>
              <a:t>)</a:t>
            </a:r>
            <a:r>
              <a:rPr lang="ru-RU" sz="1800">
                <a:latin typeface="Segoe UI" charset="0"/>
                <a:ea typeface="Segoe UI" charset="0"/>
              </a:rPr>
              <a:t>, то не очень понятно что останется. В этом смысле - наука это актуально разворачивающаяся вполне себе наблюдаемое материальное событие. </a:t>
            </a:r>
            <a:endParaRPr lang="ko-KR" altLang="en-US" sz="1800">
              <a:latin typeface="Segoe UI" charset="0"/>
              <a:ea typeface="Segoe UI"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p:nvPr>
        </p:nvSpPr>
        <p:spPr>
          <a:xfrm>
            <a:off x="838200" y="365125"/>
            <a:ext cx="10518140" cy="1328420"/>
          </a:xfrm>
          <a:prstGeom prst="rect">
            <a:avLst/>
          </a:prstGeom>
        </p:spPr>
        <p:txBody>
          <a:bodyPr vert="horz" wrap="square" lIns="91440" tIns="45720" rIns="91440" bIns="45720" numCol="1" anchor="ctr">
            <a:normAutofit/>
          </a:bodyPr>
          <a:lstStyle/>
          <a:p>
            <a:pPr marL="0" indent="0" rtl="0" latinLnBrk="0">
              <a:buFontTx/>
              <a:buNone/>
            </a:pPr>
            <a:r>
              <a:rPr lang="ru-RU" sz="4400">
                <a:latin typeface="Kelson Sans RU" charset="0"/>
                <a:ea typeface="Kelson Sans RU" charset="0"/>
              </a:rPr>
              <a:t>1. Наука как знание</a:t>
            </a:r>
            <a:endParaRPr lang="ko-KR" altLang="en-US" sz="4400">
              <a:latin typeface="Kelson Sans RU" charset="0"/>
              <a:ea typeface="Kelson Sans RU" charset="0"/>
            </a:endParaRPr>
          </a:p>
        </p:txBody>
      </p:sp>
      <p:sp>
        <p:nvSpPr>
          <p:cNvPr id="3" name="Rect 0"/>
          <p:cNvSpPr txBox="1">
            <a:spLocks/>
          </p:cNvSpPr>
          <p:nvPr/>
        </p:nvSpPr>
        <p:spPr>
          <a:xfrm>
            <a:off x="1011555" y="1859280"/>
            <a:ext cx="10664825" cy="3415665"/>
          </a:xfrm>
          <a:prstGeom prst="rect">
            <a:avLst/>
          </a:prstGeom>
          <a:noFill/>
          <a:ln w="0">
            <a:noFill/>
            <a:prstDash/>
          </a:ln>
        </p:spPr>
        <p:txBody>
          <a:bodyPr vert="horz" wrap="square" lIns="89535" tIns="46355" rIns="89535" bIns="46355" anchor="t">
            <a:spAutoFit/>
          </a:bodyPr>
          <a:lstStyle/>
          <a:p>
            <a:pPr marL="254000" indent="-254000" algn="l" hangingPunct="1">
              <a:buFont typeface="+mj-lt"/>
              <a:buAutoNum type="arabicPeriod"/>
            </a:pPr>
            <a:r>
              <a:rPr sz="1800">
                <a:latin typeface="Segoe UI" charset="0"/>
                <a:ea typeface="Segoe UI" charset="0"/>
              </a:rPr>
              <a:t>Наука как знание</a:t>
            </a:r>
            <a:r>
              <a:rPr lang="ru-RU" sz="1800">
                <a:latin typeface="Segoe UI" charset="0"/>
                <a:ea typeface="Segoe UI" charset="0"/>
              </a:rPr>
              <a:t> - пишем историю знания - обшепризнанное, доказательное, опирающееся на опыт и два главных свойства: знание которое должно быть разделяемым, распределенным (принципиально доступно остальным людям, в отличии от мистического знания) и второе - должно быть рациональным. Историю науки надо писать с того момента, как появляется рациональное знание разделяемое людьми и тут история науки совпадет с историей философии. Вплоть до позднего времени это будет одна история, поскольку история философии - это история рациональной мысли, разделяемая людьми. Мы хотим чтобы научное знаниебыло объективным знанием о научной действительности - это репрезентативный подход, но желание есть не то, что на самом деле. Получается что история науки это история специфических сюжетов (мифов) внутри истории философии. Она уже чем история всего рационального знания, но длительное время содержится внутри него.</a:t>
            </a:r>
            <a:endParaRPr lang="ko-KR" altLang="en-US" sz="1800">
              <a:latin typeface="Segoe UI" charset="0"/>
              <a:ea typeface="Segoe UI" charset="0"/>
            </a:endParaRPr>
          </a:p>
          <a:p>
            <a:pPr marL="0" indent="0" algn="l" hangingPunct="1">
              <a:buFontTx/>
              <a:buNone/>
            </a:pPr>
            <a:endParaRPr lang="ko-KR" altLang="en-US" sz="1800">
              <a:latin typeface="Segoe UI" charset="0"/>
              <a:ea typeface="Segoe UI"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p:nvPr>
        </p:nvSpPr>
        <p:spPr>
          <a:xfrm>
            <a:off x="838200" y="365125"/>
            <a:ext cx="10518140" cy="1328420"/>
          </a:xfrm>
          <a:prstGeom prst="rect">
            <a:avLst/>
          </a:prstGeom>
        </p:spPr>
        <p:txBody>
          <a:bodyPr vert="horz" wrap="square" lIns="91440" tIns="45720" rIns="91440" bIns="45720" numCol="1" anchor="ctr">
            <a:normAutofit/>
          </a:bodyPr>
          <a:lstStyle/>
          <a:p>
            <a:pPr marL="0" indent="0" rtl="0" latinLnBrk="0">
              <a:buFontTx/>
              <a:buNone/>
            </a:pPr>
            <a:r>
              <a:rPr lang="ru-RU" sz="4400">
                <a:latin typeface="Kelson Sans RU" charset="0"/>
                <a:ea typeface="Kelson Sans RU" charset="0"/>
              </a:rPr>
              <a:t>2. Наука как институт</a:t>
            </a:r>
            <a:endParaRPr lang="ko-KR" altLang="en-US" sz="4400">
              <a:latin typeface="Kelson Sans RU" charset="0"/>
              <a:ea typeface="Kelson Sans RU" charset="0"/>
            </a:endParaRPr>
          </a:p>
        </p:txBody>
      </p:sp>
      <p:sp>
        <p:nvSpPr>
          <p:cNvPr id="3" name="Rect 0"/>
          <p:cNvSpPr txBox="1">
            <a:spLocks/>
          </p:cNvSpPr>
          <p:nvPr/>
        </p:nvSpPr>
        <p:spPr>
          <a:xfrm>
            <a:off x="838835" y="1358265"/>
            <a:ext cx="10664825" cy="5044440"/>
          </a:xfrm>
          <a:prstGeom prst="rect">
            <a:avLst/>
          </a:prstGeom>
          <a:noFill/>
          <a:ln w="0">
            <a:noFill/>
            <a:prstDash/>
          </a:ln>
        </p:spPr>
        <p:txBody>
          <a:bodyPr vert="horz" wrap="square" lIns="89535" tIns="46355" rIns="89535" bIns="46355" anchor="t">
            <a:spAutoFit/>
          </a:bodyPr>
          <a:lstStyle/>
          <a:p>
            <a:pPr marL="0" indent="0" algn="l" hangingPunct="1">
              <a:buFontTx/>
              <a:buNone/>
            </a:pPr>
            <a:r>
              <a:rPr sz="1400">
                <a:latin typeface="Kelson Sans RU" charset="0"/>
                <a:ea typeface="Kelson Sans RU" charset="0"/>
              </a:rPr>
              <a:t>Наука как </a:t>
            </a:r>
            <a:r>
              <a:rPr lang="ru-RU" sz="1400">
                <a:latin typeface="Kelson Sans RU" charset="0"/>
                <a:ea typeface="Kelson Sans RU" charset="0"/>
              </a:rPr>
              <a:t>сообщество/</a:t>
            </a:r>
            <a:r>
              <a:rPr sz="1400">
                <a:latin typeface="Kelson Sans RU" charset="0"/>
                <a:ea typeface="Kelson Sans RU" charset="0"/>
              </a:rPr>
              <a:t>институт - </a:t>
            </a:r>
            <a:r>
              <a:rPr lang="ru-RU" sz="1400">
                <a:latin typeface="Kelson Sans RU" charset="0"/>
                <a:ea typeface="Kelson Sans RU" charset="0"/>
              </a:rPr>
              <a:t>ему присущи два признака: специфическая система коммуникации (сообщество определяется через способ обмена информации), наука - коммуникативная система (специальный язык, специальные каналы информации, специальные места) и второй признак - если это институт и определенное сообщество, то ему свойственна определенная мораль, есть некоторые правила организации поведения, причем коллективные.</a:t>
            </a:r>
            <a:endParaRPr lang="ko-KR" altLang="en-US" sz="1400">
              <a:latin typeface="Kelson Sans RU" charset="0"/>
              <a:ea typeface="Kelson Sans RU" charset="0"/>
            </a:endParaRPr>
          </a:p>
          <a:p>
            <a:pPr marL="0" indent="0" algn="l" hangingPunct="1">
              <a:buFontTx/>
              <a:buNone/>
            </a:pPr>
            <a:r>
              <a:rPr lang="ru-RU" sz="1400">
                <a:latin typeface="Kelson Sans RU" charset="0"/>
                <a:ea typeface="Kelson Sans RU" charset="0"/>
              </a:rPr>
              <a:t>Быть ученым значит следовать определенной системе добродетелей, специфичных для данного института.</a:t>
            </a:r>
            <a:endParaRPr lang="ko-KR" altLang="en-US" sz="1400">
              <a:latin typeface="Kelson Sans RU" charset="0"/>
              <a:ea typeface="Kelson Sans RU" charset="0"/>
            </a:endParaRPr>
          </a:p>
          <a:p>
            <a:pPr marL="0" indent="0" algn="l" hangingPunct="1">
              <a:buFontTx/>
              <a:buNone/>
            </a:pPr>
            <a:r>
              <a:rPr lang="ru-RU" sz="1400">
                <a:latin typeface="Kelson Sans RU" charset="0"/>
                <a:ea typeface="Kelson Sans RU" charset="0"/>
              </a:rPr>
              <a:t>Античная форма существования знания институциональной не является. - философы вопреки пожеланиям Платона в той культуре не были встроены в социальную жизни в качестве некоторого организованного сообщества с набором полномочий, правил деятельности, принципов взаимодействия с другими институтами и прочее. Роль философа и роль ученого это разные социальные роли. Ранняя роль философа тяготеет во многом к мудрецу, предполагает очень высокий уровень индивидуализма и не привязана к профессиональному сообществу. Философия на ранних этапах своего развития не является принципиально коллективной деятельностью (не отрицает, но это не является обязательным условием).</a:t>
            </a:r>
            <a:endParaRPr lang="ko-KR" altLang="en-US" sz="1400">
              <a:latin typeface="Kelson Sans RU" charset="0"/>
              <a:ea typeface="Kelson Sans RU" charset="0"/>
            </a:endParaRPr>
          </a:p>
          <a:p>
            <a:pPr marL="0" indent="0" algn="l" hangingPunct="1">
              <a:buFontTx/>
              <a:buNone/>
            </a:pPr>
            <a:r>
              <a:rPr lang="ru-RU" sz="1400">
                <a:latin typeface="Kelson Sans RU" charset="0"/>
                <a:ea typeface="Kelson Sans RU" charset="0"/>
              </a:rPr>
              <a:t>Средневековое сообщество людей знания - оно институциализованное, но оно институциализованно специфическим образом - внутри церкви. Для средневековой культуры люди знания - это священники.</a:t>
            </a:r>
            <a:endParaRPr lang="ko-KR" altLang="en-US" sz="1400">
              <a:latin typeface="Kelson Sans RU" charset="0"/>
              <a:ea typeface="Kelson Sans RU" charset="0"/>
            </a:endParaRPr>
          </a:p>
          <a:p>
            <a:pPr marL="0" indent="0" algn="l" hangingPunct="1">
              <a:buFontTx/>
              <a:buNone/>
            </a:pPr>
            <a:r>
              <a:rPr lang="ru-RU" sz="1400">
                <a:latin typeface="Kelson Sans RU" charset="0"/>
                <a:ea typeface="Kelson Sans RU" charset="0"/>
              </a:rPr>
              <a:t>Новая институцианальная роль - вариант профессионального интеллектуала. Человек приверженный идеалу коллективной объективности. Его добродетель - следование за природой, ее объективное отображение и ни в коем случае недопущение субъективных искажений, интервенций. Он ответственен за репрезентативность того знания, которое он создает. Оно не может быть субъективным, не может быть личным. Оно принципиально коллективное, принципиально общественное. В этом смысле этому человеку присуща некоторая специфическая роль смирения - он должен дать место природе высказаться и внимательно записать ее показания. Главным его предметом, оббъектом, который он старается вывести на сцену, передать всем - является природа, понятая как предмет экспериментального исследования, воспринятая общедоступным способом, не искаженная работой свидетеля - ученый это свидетель. В этом смысле мы можем провести хронологическую границу рождения науки - по рубежу XVI-XVII в. По этому признаку история науки начинается в XVII веке.</a:t>
            </a:r>
            <a:endParaRPr lang="ko-KR" altLang="en-US" sz="1400">
              <a:latin typeface="Kelson Sans RU" charset="0"/>
              <a:ea typeface="Kelson Sans RU" charset="0"/>
            </a:endParaRPr>
          </a:p>
          <a:p>
            <a:pPr marL="0" indent="0" algn="l" hangingPunct="1">
              <a:buFontTx/>
              <a:buNone/>
            </a:pPr>
            <a:endParaRPr lang="ko-KR" altLang="en-US" sz="1400">
              <a:latin typeface="Kelson Sans RU" charset="0"/>
              <a:ea typeface="Kelson Sans RU"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p:nvPr>
        </p:nvSpPr>
        <p:spPr>
          <a:xfrm>
            <a:off x="838200" y="365125"/>
            <a:ext cx="10518140" cy="1328420"/>
          </a:xfrm>
          <a:prstGeom prst="rect">
            <a:avLst/>
          </a:prstGeom>
        </p:spPr>
        <p:txBody>
          <a:bodyPr vert="horz" wrap="square" lIns="91440" tIns="45720" rIns="91440" bIns="45720" numCol="1" anchor="ctr">
            <a:normAutofit/>
          </a:bodyPr>
          <a:lstStyle/>
          <a:p>
            <a:pPr marL="0" indent="0" rtl="0" latinLnBrk="0">
              <a:buFontTx/>
              <a:buNone/>
            </a:pPr>
            <a:r>
              <a:rPr lang="ru-RU" sz="4400">
                <a:latin typeface="Kelson Sans RU" charset="0"/>
                <a:ea typeface="Kelson Sans RU" charset="0"/>
              </a:rPr>
              <a:t>3. Наука как деятельность</a:t>
            </a:r>
            <a:endParaRPr lang="ko-KR" altLang="en-US" sz="4400">
              <a:latin typeface="Kelson Sans RU" charset="0"/>
              <a:ea typeface="Kelson Sans RU" charset="0"/>
            </a:endParaRPr>
          </a:p>
        </p:txBody>
      </p:sp>
      <p:sp>
        <p:nvSpPr>
          <p:cNvPr id="3" name="Rect 0"/>
          <p:cNvSpPr txBox="1">
            <a:spLocks/>
          </p:cNvSpPr>
          <p:nvPr/>
        </p:nvSpPr>
        <p:spPr>
          <a:xfrm>
            <a:off x="951230" y="1452880"/>
            <a:ext cx="10664825" cy="5353685"/>
          </a:xfrm>
          <a:prstGeom prst="rect">
            <a:avLst/>
          </a:prstGeom>
          <a:noFill/>
          <a:ln w="0">
            <a:noFill/>
            <a:prstDash/>
          </a:ln>
        </p:spPr>
        <p:txBody>
          <a:bodyPr vert="horz" wrap="square" lIns="89535" tIns="46355" rIns="89535" bIns="46355" anchor="t">
            <a:spAutoFit/>
          </a:bodyPr>
          <a:lstStyle/>
          <a:p>
            <a:pPr marL="0" indent="0" algn="l" hangingPunct="1">
              <a:buFontTx/>
              <a:buNone/>
            </a:pPr>
            <a:r>
              <a:rPr sz="1800">
                <a:latin typeface="Segoe UI" charset="0"/>
                <a:ea typeface="Segoe UI" charset="0"/>
              </a:rPr>
              <a:t>Наука как </a:t>
            </a:r>
            <a:r>
              <a:rPr lang="ru-RU" sz="1800">
                <a:latin typeface="Segoe UI" charset="0"/>
                <a:ea typeface="Segoe UI" charset="0"/>
              </a:rPr>
              <a:t>деятельность / </a:t>
            </a:r>
            <a:r>
              <a:rPr sz="1800">
                <a:latin typeface="Segoe UI" charset="0"/>
                <a:ea typeface="Segoe UI" charset="0"/>
              </a:rPr>
              <a:t>материальный процесс - </a:t>
            </a:r>
            <a:r>
              <a:rPr lang="ru-RU" sz="1800">
                <a:latin typeface="Segoe UI" charset="0"/>
                <a:ea typeface="Segoe UI" charset="0"/>
              </a:rPr>
              <a:t>социальная деятельность, деятельность связанная с актуальными проблемами общестав и имеющая инженерный выход, поддерживающая функцию обеспечения инженерных задач. Наука может быть полезной обществу - помогать в создании инженерных систем и решений.</a:t>
            </a:r>
            <a:endParaRPr lang="ko-KR" altLang="en-US" sz="1800">
              <a:latin typeface="Segoe UI" charset="0"/>
              <a:ea typeface="Segoe UI" charset="0"/>
            </a:endParaRPr>
          </a:p>
          <a:p>
            <a:pPr marL="0" indent="0" algn="l" hangingPunct="1">
              <a:buFontTx/>
              <a:buNone/>
            </a:pPr>
            <a:r>
              <a:rPr lang="ru-RU" sz="1800">
                <a:latin typeface="Segoe UI" charset="0"/>
                <a:ea typeface="Segoe UI" charset="0"/>
              </a:rPr>
              <a:t>До конца средневековья - бесполезность это достоинство для интеллектуальной культуры, настоящее знание тогда абсолютно умозрительное и с точки зрения античности и с точки зрения средневековья, так как знание направлено на решение духовных задач, направлено на бога и спосение души. Бог определенно не полезный объект, он не живет на кухне как кофеварка или планшет и ручку к нему не приделаешь - сама мысль ужасна. В этом смысле хорошее знание ведет в другую сторону нежели кофемолки. И пока мы связаны кофемолками мы определенно не добрались куда надо. Поэтому, хорошее знание - бесполезное знание. Бесполезность - это достоинство.</a:t>
            </a:r>
            <a:endParaRPr lang="ko-KR" altLang="en-US" sz="1800">
              <a:latin typeface="Segoe UI" charset="0"/>
              <a:ea typeface="Segoe UI" charset="0"/>
            </a:endParaRPr>
          </a:p>
          <a:p>
            <a:pPr marL="0" indent="0" algn="l" hangingPunct="1">
              <a:buFontTx/>
              <a:buNone/>
            </a:pPr>
            <a:r>
              <a:rPr lang="ru-RU" sz="1800">
                <a:latin typeface="Segoe UI" charset="0"/>
                <a:ea typeface="Segoe UI" charset="0"/>
              </a:rPr>
              <a:t>XVII век кардинально разворачивает свое мировоззрение и понимает знание как социальный инструмент - в этом смысле оно должно быть полезно и полезно по умолчанию ("Знание сила").</a:t>
            </a:r>
            <a:endParaRPr lang="ko-KR" altLang="en-US" sz="1800">
              <a:latin typeface="Segoe UI" charset="0"/>
              <a:ea typeface="Segoe UI" charset="0"/>
            </a:endParaRPr>
          </a:p>
          <a:p>
            <a:pPr marL="0" indent="0" algn="l" hangingPunct="1">
              <a:buFontTx/>
              <a:buNone/>
            </a:pPr>
            <a:r>
              <a:rPr lang="ru-RU" sz="1800">
                <a:latin typeface="Segoe UI" charset="0"/>
                <a:ea typeface="Segoe UI" charset="0"/>
              </a:rPr>
              <a:t>До XVII века мы не находим такой формы знания у которой есть материально-техническое измерение - это специфичная черта нового времени - экпериментализм взятый как потенциально развивающаяся инженерная деятельность.</a:t>
            </a:r>
            <a:endParaRPr lang="ko-KR" altLang="en-US" sz="1800">
              <a:latin typeface="Segoe UI" charset="0"/>
              <a:ea typeface="Segoe UI" charset="0"/>
            </a:endParaRPr>
          </a:p>
          <a:p>
            <a:pPr marL="0" indent="0" algn="l" hangingPunct="1">
              <a:buFontTx/>
              <a:buNone/>
            </a:pPr>
            <a:r>
              <a:rPr lang="ru-RU" sz="1800">
                <a:latin typeface="Segoe UI" charset="0"/>
                <a:ea typeface="Segoe UI" charset="0"/>
              </a:rPr>
              <a:t>Бесполезное знание сменилось полезным, а у полезного знания тут же появился третий предметный срез - материальные практики, сферы приложения, срощения знания и техники.</a:t>
            </a:r>
            <a:endParaRPr lang="ko-KR" altLang="en-US" sz="1800">
              <a:latin typeface="Segoe UI" charset="0"/>
              <a:ea typeface="Segoe UI"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p:nvPr>
        </p:nvSpPr>
        <p:spPr>
          <a:xfrm>
            <a:off x="904170" y="0"/>
            <a:ext cx="10518140" cy="1328420"/>
          </a:xfrm>
          <a:prstGeom prst="rect">
            <a:avLst/>
          </a:prstGeom>
        </p:spPr>
        <p:txBody>
          <a:bodyPr vert="horz" wrap="square" lIns="91440" tIns="45720" rIns="91440" bIns="45720" numCol="1" anchor="ctr">
            <a:normAutofit/>
          </a:bodyPr>
          <a:lstStyle/>
          <a:p>
            <a:pPr marL="0" indent="0" rtl="0" latinLnBrk="0">
              <a:buFontTx/>
              <a:buNone/>
            </a:pPr>
            <a:r>
              <a:rPr lang="ru-RU" sz="4400" dirty="0">
                <a:latin typeface="Kelson Sans RU" charset="0"/>
                <a:ea typeface="Kelson Sans RU" charset="0"/>
              </a:rPr>
              <a:t>Итоговое определение науки</a:t>
            </a:r>
            <a:endParaRPr lang="ko-KR" altLang="en-US" sz="4400" dirty="0">
              <a:latin typeface="Kelson Sans RU" charset="0"/>
              <a:ea typeface="Kelson Sans RU" charset="0"/>
            </a:endParaRPr>
          </a:p>
        </p:txBody>
      </p:sp>
      <p:sp>
        <p:nvSpPr>
          <p:cNvPr id="3" name="Rect 0"/>
          <p:cNvSpPr txBox="1">
            <a:spLocks/>
          </p:cNvSpPr>
          <p:nvPr/>
        </p:nvSpPr>
        <p:spPr>
          <a:xfrm>
            <a:off x="904170" y="890818"/>
            <a:ext cx="10664825" cy="6464590"/>
          </a:xfrm>
          <a:prstGeom prst="rect">
            <a:avLst/>
          </a:prstGeom>
          <a:noFill/>
          <a:ln w="0">
            <a:noFill/>
            <a:prstDash/>
          </a:ln>
        </p:spPr>
        <p:txBody>
          <a:bodyPr vert="horz" wrap="square" lIns="89535" tIns="46355" rIns="89535" bIns="46355" anchor="t">
            <a:spAutoFit/>
          </a:bodyPr>
          <a:lstStyle/>
          <a:p>
            <a:pPr marL="0" indent="0" algn="l" hangingPunct="1">
              <a:buFontTx/>
              <a:buNone/>
            </a:pPr>
            <a:r>
              <a:rPr lang="ru-RU" sz="1800" dirty="0">
                <a:latin typeface="Segoe UI" charset="0"/>
                <a:ea typeface="Segoe UI" charset="0"/>
              </a:rPr>
              <a:t>В XVII </a:t>
            </a:r>
            <a:r>
              <a:rPr sz="1800" dirty="0" err="1">
                <a:latin typeface="Segoe UI" charset="0"/>
                <a:ea typeface="Segoe UI" charset="0"/>
              </a:rPr>
              <a:t>Наука</a:t>
            </a:r>
            <a:r>
              <a:rPr sz="1800" dirty="0">
                <a:latin typeface="Segoe UI" charset="0"/>
                <a:ea typeface="Segoe UI" charset="0"/>
              </a:rPr>
              <a:t> </a:t>
            </a:r>
            <a:r>
              <a:rPr lang="ru-RU" sz="1800" dirty="0">
                <a:latin typeface="Segoe UI" charset="0"/>
                <a:ea typeface="Segoe UI" charset="0"/>
              </a:rPr>
              <a:t>и ее история совпадает с новым временем, соединяется рациональное знание и опыт, до этого считалось, что хорошее знание не может основываться на опыте. В эту связку добавляется техникой. Техника избавляет опыт от присущих ему естественных недостатков. Технически вооруженный опыт служит фундаментом познания. Знания принципиально </a:t>
            </a:r>
            <a:r>
              <a:rPr lang="ru-RU" sz="1800" dirty="0" err="1">
                <a:latin typeface="Segoe UI" charset="0"/>
                <a:ea typeface="Segoe UI" charset="0"/>
              </a:rPr>
              <a:t>социализуются</a:t>
            </a:r>
            <a:r>
              <a:rPr lang="ru-RU" sz="1800" dirty="0">
                <a:latin typeface="Segoe UI" charset="0"/>
                <a:ea typeface="Segoe UI" charset="0"/>
              </a:rPr>
              <a:t>, знание – общественное достояние, а через 200 лет преобразовывается в форму ценности. Знание которое является общественным достоянием может стать знанием которое является общественной ценностью. На практике – знание потенциально доступно любому, мы боремся за удешевление входа в систему знания, хороши те формы и практики получения и воспроизводства знания, которые демократичны (которые не затрудняют приобщение, а наоборот приобщают). Средневековая модель знания – заучивание, современная – воспроизводство. Возможность знания служить пользе – что-то менять.</a:t>
            </a:r>
          </a:p>
          <a:p>
            <a:pPr marL="0" indent="0" algn="l" hangingPunct="1">
              <a:buFontTx/>
              <a:buNone/>
            </a:pPr>
            <a:r>
              <a:rPr lang="ru-RU" dirty="0">
                <a:latin typeface="Segoe UI" charset="0"/>
                <a:ea typeface="Segoe UI" charset="0"/>
              </a:rPr>
              <a:t>Знание принципиально коллективно и в смысле общественной доступности и в том смысле, что ученые обязательно составляют сообщества: он должны говорить на одном языке, понимать друг друга, их результаты должны быть совместимы (что отделяет </a:t>
            </a:r>
            <a:r>
              <a:rPr lang="ru-RU" dirty="0" err="1">
                <a:latin typeface="Segoe UI" charset="0"/>
                <a:ea typeface="Segoe UI" charset="0"/>
              </a:rPr>
              <a:t>экспериментализм</a:t>
            </a:r>
            <a:r>
              <a:rPr lang="ru-RU" dirty="0">
                <a:latin typeface="Segoe UI" charset="0"/>
                <a:ea typeface="Segoe UI" charset="0"/>
              </a:rPr>
              <a:t> от магии)</a:t>
            </a:r>
          </a:p>
          <a:p>
            <a:pPr marL="0" indent="0" algn="l" hangingPunct="1">
              <a:buFontTx/>
              <a:buNone/>
            </a:pPr>
            <a:r>
              <a:rPr lang="ru-RU" sz="1800" dirty="0">
                <a:latin typeface="Segoe UI" charset="0"/>
                <a:ea typeface="Segoe UI" charset="0"/>
              </a:rPr>
              <a:t>Наука нового времени срощена с сис</a:t>
            </a:r>
            <a:r>
              <a:rPr lang="ru-RU" dirty="0">
                <a:latin typeface="Segoe UI" charset="0"/>
                <a:ea typeface="Segoe UI" charset="0"/>
              </a:rPr>
              <a:t>темой образования – эта ситуация требует обсуждения потому, что она меняется прямо сейчас, но до недавнего времени конечной целью образования являлся ученый. Моральный </a:t>
            </a:r>
            <a:r>
              <a:rPr lang="ru-RU" dirty="0" err="1">
                <a:latin typeface="Segoe UI" charset="0"/>
                <a:ea typeface="Segoe UI" charset="0"/>
              </a:rPr>
              <a:t>регулятив</a:t>
            </a:r>
            <a:r>
              <a:rPr lang="ru-RU" dirty="0">
                <a:latin typeface="Segoe UI" charset="0"/>
                <a:ea typeface="Segoe UI" charset="0"/>
              </a:rPr>
              <a:t> именно такой – максимальным результатом образования является ученый. В этом смысле система образования готовит не ремесленников, не людей, которые займут конкретные </a:t>
            </a:r>
            <a:r>
              <a:rPr lang="ru-RU" dirty="0" err="1">
                <a:latin typeface="Segoe UI" charset="0"/>
                <a:ea typeface="Segoe UI" charset="0"/>
              </a:rPr>
              <a:t>меств</a:t>
            </a:r>
            <a:r>
              <a:rPr lang="ru-RU" dirty="0">
                <a:latin typeface="Segoe UI" charset="0"/>
                <a:ea typeface="Segoe UI" charset="0"/>
              </a:rPr>
              <a:t> в связи с профессиями, а ученых. Идеальное общество – республика ученых. Образование институционально обслуживает науку. Заложена идея, что ключ к счастью человечества лежит в образовании. Полностью образованный индивид не может не быть моральным, просто потому, что он понимает, что это глупо. Все глупости происходят от невежества, от нехватки образования. Многие социальные проекты базируются на этой ценности.</a:t>
            </a:r>
            <a:endParaRPr lang="ru-RU" sz="1800" dirty="0">
              <a:latin typeface="Segoe UI" charset="0"/>
              <a:ea typeface="Segoe UI"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Рисунок 5"/>
          <p:cNvPicPr>
            <a:picLocks noChangeAspect="1"/>
          </p:cNvPicPr>
          <p:nvPr/>
        </p:nvPicPr>
        <p:blipFill rotWithShape="1">
          <a:blip r:embed="rId2" cstate="print">
            <a:extLst>
              <a:ext uri="{28A0092B-C50C-407E-A947-70E740481C1C}">
                <a14:useLocalDpi xmlns:a14="http://schemas.microsoft.com/office/drawing/2010/main" val="0"/>
              </a:ext>
            </a:extLst>
          </a:blip>
          <a:stretch>
            <a:fillRect/>
          </a:stretch>
        </p:blipFill>
        <p:spPr>
          <a:xfrm>
            <a:off x="0" y="0"/>
            <a:ext cx="12201525" cy="1715135"/>
          </a:xfrm>
          <a:prstGeom prst="rect">
            <a:avLst/>
          </a:prstGeom>
          <a:noFill/>
        </p:spPr>
      </p:pic>
      <p:sp>
        <p:nvSpPr>
          <p:cNvPr id="2" name="Title 1"/>
          <p:cNvSpPr txBox="1">
            <a:spLocks noGrp="1"/>
          </p:cNvSpPr>
          <p:nvPr>
            <p:ph type="title"/>
          </p:nvPr>
        </p:nvSpPr>
        <p:spPr>
          <a:xfrm>
            <a:off x="838200" y="1715770"/>
            <a:ext cx="11337925" cy="1327150"/>
          </a:xfrm>
          <a:prstGeom prst="rect">
            <a:avLst/>
          </a:prstGeom>
        </p:spPr>
        <p:txBody>
          <a:bodyPr vert="horz" wrap="square" lIns="91440" tIns="45720" rIns="91440" bIns="45720" numCol="1" anchor="ctr">
            <a:normAutofit/>
          </a:bodyPr>
          <a:lstStyle/>
          <a:p>
            <a:pPr marL="0" indent="0" rtl="0" latinLnBrk="0">
              <a:buFontTx/>
              <a:buNone/>
            </a:pPr>
            <a:r>
              <a:rPr b="1" i="0" spc="-130">
                <a:solidFill>
                  <a:srgbClr val="333333"/>
                </a:solidFill>
                <a:latin typeface="Kelson Sans RU" charset="0"/>
                <a:ea typeface="Kelson Sans RU" charset="0"/>
                <a:cs typeface="Times New Roman" charset="0"/>
              </a:rPr>
              <a:t>ВЕХИ ИННОВАЦИЙ</a:t>
            </a:r>
            <a:r>
              <a:rPr sz="4800" b="0" i="0" spc="-130" baseline="30000">
                <a:solidFill>
                  <a:srgbClr val="333333"/>
                </a:solidFill>
                <a:latin typeface="Kelson Sans RU" charset="0"/>
                <a:ea typeface="Kelson Sans RU" charset="0"/>
                <a:cs typeface="Times New Roman" charset="0"/>
              </a:rPr>
              <a:t>1</a:t>
            </a:r>
            <a:br>
              <a:rPr lang="ru-RU" sz="4800" b="0" i="0" spc="-130" baseline="30000">
                <a:solidFill>
                  <a:srgbClr val="333333"/>
                </a:solidFill>
                <a:latin typeface="Times New Roman" charset="0"/>
                <a:ea typeface="chaparral-pro" charset="0"/>
                <a:cs typeface="Times New Roman" charset="0"/>
              </a:rPr>
            </a:br>
            <a:r>
              <a:rPr sz="1800" b="0" i="0">
                <a:solidFill>
                  <a:srgbClr val="666666"/>
                </a:solidFill>
                <a:latin typeface="Kelson Sans RU" charset="0"/>
                <a:ea typeface="Kelson Sans RU" charset="0"/>
                <a:cs typeface="Times New Roman" charset="0"/>
              </a:rPr>
              <a:t>Вехи инноваций AIMBE</a:t>
            </a:r>
            <a:r>
              <a:rPr sz="1800" b="0" i="0" baseline="30000">
                <a:solidFill>
                  <a:srgbClr val="666666"/>
                </a:solidFill>
                <a:latin typeface="Kelson Sans RU" charset="0"/>
                <a:ea typeface="Kelson Sans RU" charset="0"/>
                <a:cs typeface="Times New Roman" charset="0"/>
              </a:rPr>
              <a:t>2</a:t>
            </a:r>
            <a:r>
              <a:rPr sz="1800" b="0" i="0">
                <a:solidFill>
                  <a:srgbClr val="666666"/>
                </a:solidFill>
                <a:latin typeface="Kelson Sans RU" charset="0"/>
                <a:ea typeface="Kelson Sans RU" charset="0"/>
                <a:cs typeface="Times New Roman" charset="0"/>
              </a:rPr>
              <a:t> демонстрируют основополагающие достижения в области медицинской и биологической инженерии за более чем 100 лет.</a:t>
            </a:r>
            <a:endParaRPr lang="ko-KR" altLang="en-US" sz="1800" b="0" i="0">
              <a:solidFill>
                <a:srgbClr val="666666"/>
              </a:solidFill>
              <a:latin typeface="Times New Roman" charset="0"/>
              <a:ea typeface="Merriweather" charset="0"/>
              <a:cs typeface="Times New Roman" charset="0"/>
            </a:endParaRPr>
          </a:p>
        </p:txBody>
      </p:sp>
      <p:sp>
        <p:nvSpPr>
          <p:cNvPr id="3" name="Content Placeholder 2"/>
          <p:cNvSpPr txBox="1">
            <a:spLocks noGrp="1"/>
          </p:cNvSpPr>
          <p:nvPr>
            <p:ph idx="1"/>
          </p:nvPr>
        </p:nvSpPr>
        <p:spPr>
          <a:xfrm>
            <a:off x="838200" y="3056890"/>
            <a:ext cx="10516870" cy="1316990"/>
          </a:xfrm>
          <a:prstGeom prst="rect">
            <a:avLst/>
          </a:prstGeom>
        </p:spPr>
        <p:txBody>
          <a:bodyPr vert="horz" wrap="square" lIns="91440" tIns="45720" rIns="91440" bIns="45720" numCol="1" anchor="t">
            <a:normAutofit/>
          </a:bodyPr>
          <a:lstStyle/>
          <a:p>
            <a:pPr marL="228600" indent="-228600" latinLnBrk="0">
              <a:buFontTx/>
              <a:buNone/>
            </a:pPr>
            <a:r>
              <a:rPr lang="ru-RU">
                <a:latin typeface="Kelson Sans RU" charset="0"/>
                <a:ea typeface="Kelson Sans RU" charset="0"/>
                <a:cs typeface="Times New Roman" charset="0"/>
              </a:rPr>
              <a:t>Количество публикаций в PubMed "medical device"</a:t>
            </a:r>
            <a:r>
              <a:rPr lang="ru-RU" baseline="30000">
                <a:latin typeface="Kelson Sans RU" charset="0"/>
                <a:ea typeface="Kelson Sans RU" charset="0"/>
                <a:cs typeface="Times New Roman" charset="0"/>
              </a:rPr>
              <a:t>3</a:t>
            </a:r>
            <a:endParaRPr lang="ko-KR" altLang="en-US" baseline="30000">
              <a:latin typeface="Kelson Sans RU" charset="0"/>
              <a:ea typeface="Kelson Sans RU" charset="0"/>
              <a:cs typeface="Times New Roman" charset="0"/>
            </a:endParaRPr>
          </a:p>
        </p:txBody>
      </p:sp>
      <p:pic>
        <p:nvPicPr>
          <p:cNvPr id="4" name="Рисунок 1"/>
          <p:cNvPicPr>
            <a:picLocks noChangeAspect="1"/>
          </p:cNvPicPr>
          <p:nvPr/>
        </p:nvPicPr>
        <p:blipFill rotWithShape="1">
          <a:blip r:embed="rId3" cstate="print">
            <a:extLst>
              <a:ext uri="{28A0092B-C50C-407E-A947-70E740481C1C}">
                <a14:useLocalDpi xmlns:a14="http://schemas.microsoft.com/office/drawing/2010/main" val="0"/>
              </a:ext>
            </a:extLst>
          </a:blip>
          <a:stretch>
            <a:fillRect/>
          </a:stretch>
        </p:blipFill>
        <p:spPr>
          <a:xfrm>
            <a:off x="1465580" y="3671570"/>
            <a:ext cx="9487535" cy="2181860"/>
          </a:xfrm>
          <a:prstGeom prst="rect">
            <a:avLst/>
          </a:prstGeom>
          <a:noFill/>
        </p:spPr>
      </p:pic>
      <p:sp>
        <p:nvSpPr>
          <p:cNvPr id="5" name="Текстовое поле 2"/>
          <p:cNvSpPr txBox="1">
            <a:spLocks/>
          </p:cNvSpPr>
          <p:nvPr/>
        </p:nvSpPr>
        <p:spPr>
          <a:xfrm>
            <a:off x="10033000" y="3828415"/>
            <a:ext cx="1595755" cy="370840"/>
          </a:xfrm>
          <a:prstGeom prst="rect">
            <a:avLst/>
          </a:prstGeom>
          <a:noFill/>
          <a:ln w="0">
            <a:noFill/>
            <a:prstDash/>
          </a:ln>
        </p:spPr>
        <p:txBody>
          <a:bodyPr vert="horz" wrap="none" lIns="89535" tIns="46355" rIns="89535" bIns="46355" anchor="t">
            <a:spAutoFit/>
          </a:bodyPr>
          <a:lstStyle/>
          <a:p>
            <a:pPr marL="0" indent="0" algn="l" hangingPunct="1"/>
            <a:r>
              <a:rPr sz="1800">
                <a:latin typeface="Times New Roman" panose="02020603050405020304" pitchFamily="18" charset="0"/>
                <a:ea typeface="Segoe UI" charset="0"/>
                <a:cs typeface="Times New Roman" panose="02020603050405020304" pitchFamily="18" charset="0"/>
              </a:rPr>
              <a:t>2019</a:t>
            </a:r>
            <a:r>
              <a:rPr lang="ru-RU" sz="1800">
                <a:latin typeface="Times New Roman" panose="02020603050405020304" pitchFamily="18" charset="0"/>
                <a:ea typeface="Segoe UI" charset="0"/>
                <a:cs typeface="Times New Roman" panose="02020603050405020304" pitchFamily="18" charset="0"/>
              </a:rPr>
              <a:t>г. - 68.889</a:t>
            </a:r>
            <a:endParaRPr lang="ko-KR" altLang="en-US" sz="1800">
              <a:latin typeface="Times New Roman" panose="02020603050405020304" pitchFamily="18" charset="0"/>
              <a:ea typeface="Segoe UI" charset="0"/>
              <a:cs typeface="Times New Roman" panose="02020603050405020304" pitchFamily="18" charset="0"/>
            </a:endParaRPr>
          </a:p>
        </p:txBody>
      </p:sp>
      <p:sp>
        <p:nvSpPr>
          <p:cNvPr id="7" name="Текстовое поле 6"/>
          <p:cNvSpPr txBox="1">
            <a:spLocks/>
          </p:cNvSpPr>
          <p:nvPr/>
        </p:nvSpPr>
        <p:spPr>
          <a:xfrm>
            <a:off x="930910" y="5909945"/>
            <a:ext cx="10427970" cy="554355"/>
          </a:xfrm>
          <a:prstGeom prst="rect">
            <a:avLst/>
          </a:prstGeom>
          <a:noFill/>
          <a:ln w="0">
            <a:noFill/>
            <a:prstDash/>
          </a:ln>
        </p:spPr>
        <p:txBody>
          <a:bodyPr vert="horz" wrap="square" lIns="89535" tIns="46355" rIns="89535" bIns="46355" numCol="1" anchor="t">
            <a:spAutoFit/>
          </a:bodyPr>
          <a:lstStyle/>
          <a:p>
            <a:pPr marL="0" indent="0" algn="l" latinLnBrk="0" hangingPunct="1">
              <a:buFontTx/>
              <a:buNone/>
            </a:pPr>
            <a:r>
              <a:rPr sz="1000">
                <a:latin typeface="Kelson Sans RU" charset="0"/>
                <a:ea typeface="Kelson Sans RU" charset="0"/>
                <a:cs typeface="Times New Roman" charset="0"/>
              </a:rPr>
              <a:t>1 - https://aimbe.org/milestones-of-innovation/</a:t>
            </a:r>
            <a:endParaRPr lang="ko-KR" altLang="en-US" sz="1000">
              <a:latin typeface="Kelson Sans RU" charset="0"/>
              <a:ea typeface="Kelson Sans RU" charset="0"/>
              <a:cs typeface="Times New Roman" charset="0"/>
            </a:endParaRPr>
          </a:p>
          <a:p>
            <a:pPr marL="0" indent="0" algn="l" latinLnBrk="0" hangingPunct="1">
              <a:buFontTx/>
              <a:buNone/>
            </a:pPr>
            <a:r>
              <a:rPr sz="1000">
                <a:latin typeface="Kelson Sans RU" charset="0"/>
                <a:ea typeface="Kelson Sans RU" charset="0"/>
                <a:cs typeface="Times New Roman" charset="0"/>
              </a:rPr>
              <a:t>2 - </a:t>
            </a:r>
            <a:r>
              <a:rPr lang="ru-RU" sz="1000">
                <a:latin typeface="Kelson Sans RU" charset="0"/>
                <a:ea typeface="Kelson Sans RU" charset="0"/>
                <a:cs typeface="Times New Roman" charset="0"/>
              </a:rPr>
              <a:t>AIMBE - American Institute for Medical and Biological Engineering</a:t>
            </a:r>
            <a:endParaRPr lang="ko-KR" altLang="en-US" sz="1000">
              <a:latin typeface="Kelson Sans RU" charset="0"/>
              <a:ea typeface="Kelson Sans RU" charset="0"/>
              <a:cs typeface="Times New Roman" charset="0"/>
            </a:endParaRPr>
          </a:p>
          <a:p>
            <a:pPr marL="0" indent="0" algn="l" latinLnBrk="0" hangingPunct="1">
              <a:buFontTx/>
              <a:buNone/>
            </a:pPr>
            <a:r>
              <a:rPr lang="ru-RU" sz="1000">
                <a:latin typeface="Kelson Sans RU" charset="0"/>
                <a:ea typeface="Kelson Sans RU" charset="0"/>
                <a:cs typeface="Times New Roman" charset="0"/>
              </a:rPr>
              <a:t>3</a:t>
            </a:r>
            <a:r>
              <a:rPr sz="1000">
                <a:latin typeface="Kelson Sans RU" charset="0"/>
                <a:ea typeface="Kelson Sans RU" charset="0"/>
                <a:cs typeface="Times New Roman" charset="0"/>
              </a:rPr>
              <a:t> - https://pubmed.ncbi.nlm.nih.gov/?term=medical%20device&amp;timeline=expanded</a:t>
            </a:r>
            <a:endParaRPr lang="ko-KR" altLang="en-US" sz="1000">
              <a:latin typeface="Kelson Sans RU" charset="0"/>
              <a:ea typeface="Kelson Sans RU" charset="0"/>
              <a:cs typeface="Times New Roman" charset="0"/>
            </a:endParaRPr>
          </a:p>
        </p:txBody>
      </p:sp>
      <p:cxnSp>
        <p:nvCxnSpPr>
          <p:cNvPr id="9" name="Прямая соединительная линия 8">
            <a:extLst>
              <a:ext uri="{FF2B5EF4-FFF2-40B4-BE49-F238E27FC236}">
                <a16:creationId xmlns:a16="http://schemas.microsoft.com/office/drawing/2014/main" id="{88FD0C6C-596B-4365-9D94-5C4095451668}"/>
              </a:ext>
            </a:extLst>
          </p:cNvPr>
          <p:cNvCxnSpPr/>
          <p:nvPr/>
        </p:nvCxnSpPr>
        <p:spPr>
          <a:xfrm>
            <a:off x="930910" y="5853430"/>
            <a:ext cx="6224905" cy="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p:nvPr>
        </p:nvSpPr>
        <p:spPr>
          <a:xfrm>
            <a:off x="838200" y="365125"/>
            <a:ext cx="10517505" cy="1327785"/>
          </a:xfrm>
          <a:prstGeom prst="rect">
            <a:avLst/>
          </a:prstGeom>
        </p:spPr>
        <p:txBody>
          <a:bodyPr vert="horz" wrap="square" lIns="91440" tIns="45720" rIns="91440" bIns="45720" numCol="1" anchor="ctr">
            <a:normAutofit/>
          </a:bodyPr>
          <a:lstStyle/>
          <a:p>
            <a:pPr marL="0" indent="0" rtl="0" latinLnBrk="0">
              <a:buFontTx/>
              <a:buNone/>
            </a:pPr>
            <a:r>
              <a:rPr lang="ru-RU" sz="4400">
                <a:latin typeface="Kelson Sans RU" charset="0"/>
                <a:ea typeface="Kelson Sans RU" charset="0"/>
              </a:rPr>
              <a:t>Др.Египет 3000 </a:t>
            </a:r>
            <a:r>
              <a:rPr lang="ru-RU">
                <a:latin typeface="Kelson Sans RU" charset="0"/>
                <a:ea typeface="Kelson Sans RU" charset="0"/>
              </a:rPr>
              <a:t>до н.э: протезирование</a:t>
            </a:r>
            <a:endParaRPr lang="ko-KR" altLang="en-US">
              <a:latin typeface="Kelson Sans RU" charset="0"/>
              <a:ea typeface="Kelson Sans RU" charset="0"/>
            </a:endParaRPr>
          </a:p>
        </p:txBody>
      </p:sp>
      <p:sp>
        <p:nvSpPr>
          <p:cNvPr id="4" name="Текстовое поле 8"/>
          <p:cNvSpPr txBox="1">
            <a:spLocks/>
          </p:cNvSpPr>
          <p:nvPr/>
        </p:nvSpPr>
        <p:spPr>
          <a:xfrm>
            <a:off x="838200" y="4104005"/>
            <a:ext cx="10781665" cy="2032635"/>
          </a:xfrm>
          <a:prstGeom prst="rect">
            <a:avLst/>
          </a:prstGeom>
          <a:noFill/>
          <a:ln w="0">
            <a:noFill/>
            <a:prstDash/>
          </a:ln>
        </p:spPr>
        <p:txBody>
          <a:bodyPr vert="horz" wrap="square" lIns="89535" tIns="46355" rIns="89535" bIns="46355" numCol="1" anchor="t">
            <a:spAutoFit/>
          </a:bodyPr>
          <a:lstStyle/>
          <a:p>
            <a:pPr marL="0" indent="0" algn="l" latinLnBrk="0" hangingPunct="1">
              <a:buFontTx/>
              <a:buNone/>
            </a:pPr>
            <a:r>
              <a:rPr lang="ru-RU" dirty="0">
                <a:solidFill>
                  <a:srgbClr val="666666"/>
                </a:solidFill>
                <a:latin typeface="Kelson Sans RU" panose="02000500000000000000" pitchFamily="50" charset="0"/>
                <a:ea typeface="Kelson Sans RU" charset="0"/>
              </a:rPr>
              <a:t>Ученые обнаружили артефакт в усыпальнице знатной древнеегипетской женщины. Находка представляет собой протез, заменявший утерянную часть правой ступни. Ее возраст составляет около трех тысяч лет.</a:t>
            </a:r>
          </a:p>
          <a:p>
            <a:pPr marL="0" indent="0" algn="l" latinLnBrk="0" hangingPunct="1">
              <a:buFontTx/>
              <a:buNone/>
            </a:pPr>
            <a:endParaRPr lang="ru-RU" dirty="0">
              <a:solidFill>
                <a:srgbClr val="666666"/>
              </a:solidFill>
              <a:latin typeface="Kelson Sans RU" panose="02000500000000000000" pitchFamily="50" charset="0"/>
              <a:ea typeface="Kelson Sans RU" charset="0"/>
            </a:endParaRPr>
          </a:p>
          <a:p>
            <a:pPr marL="0" indent="0" algn="l" latinLnBrk="0" hangingPunct="1">
              <a:buFontTx/>
              <a:buNone/>
            </a:pPr>
            <a:r>
              <a:rPr lang="ru-RU" dirty="0">
                <a:solidFill>
                  <a:srgbClr val="666666"/>
                </a:solidFill>
                <a:latin typeface="Kelson Sans RU" panose="02000500000000000000" pitchFamily="50" charset="0"/>
                <a:ea typeface="Kelson Sans RU" charset="0"/>
              </a:rPr>
              <a:t>Исследователи изучили протез с помощью современной микроскопии, рентгеновской техники и компьютерной томографии. Они смогли выяснить, что деревянный палец несколько раз перестраивался под ноги его владельца</a:t>
            </a:r>
          </a:p>
        </p:txBody>
      </p:sp>
      <p:pic>
        <p:nvPicPr>
          <p:cNvPr id="16386" name="Picture 2">
            <a:extLst>
              <a:ext uri="{FF2B5EF4-FFF2-40B4-BE49-F238E27FC236}">
                <a16:creationId xmlns:a16="http://schemas.microsoft.com/office/drawing/2014/main" id="{F5A94069-A29A-403B-8954-BD08E8D86E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55825" y="1572260"/>
            <a:ext cx="2903220" cy="2169160"/>
          </a:xfrm>
          <a:prstGeom prst="rect">
            <a:avLst/>
          </a:prstGeom>
          <a:noFill/>
          <a:extLst>
            <a:ext uri="{909E8E84-426E-40DD-AFC4-6F175D3DCCD1}">
              <a14:hiddenFill xmlns:a14="http://schemas.microsoft.com/office/drawing/2010/main">
                <a:solidFill>
                  <a:srgbClr val="FFFFFF"/>
                </a:solidFill>
              </a14:hiddenFill>
            </a:ext>
          </a:extLst>
        </p:spPr>
      </p:pic>
      <p:pic>
        <p:nvPicPr>
          <p:cNvPr id="16388" name="Picture 4">
            <a:extLst>
              <a:ext uri="{FF2B5EF4-FFF2-40B4-BE49-F238E27FC236}">
                <a16:creationId xmlns:a16="http://schemas.microsoft.com/office/drawing/2014/main" id="{F17A9B3A-2611-4709-A987-2C9D445DA5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16015" y="1426210"/>
            <a:ext cx="4690745" cy="23450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99907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p:nvPr>
        </p:nvSpPr>
        <p:spPr>
          <a:xfrm>
            <a:off x="838200" y="365125"/>
            <a:ext cx="10517505" cy="1327785"/>
          </a:xfrm>
          <a:prstGeom prst="rect">
            <a:avLst/>
          </a:prstGeom>
        </p:spPr>
        <p:txBody>
          <a:bodyPr vert="horz" wrap="square" lIns="91440" tIns="45720" rIns="91440" bIns="45720" numCol="1" anchor="ctr">
            <a:normAutofit/>
          </a:bodyPr>
          <a:lstStyle/>
          <a:p>
            <a:pPr marL="0" indent="0" rtl="0" latinLnBrk="0">
              <a:buFontTx/>
              <a:buNone/>
            </a:pPr>
            <a:r>
              <a:rPr lang="ru-RU" sz="4400">
                <a:latin typeface="Kelson Sans RU" charset="0"/>
                <a:ea typeface="Kelson Sans RU" charset="0"/>
              </a:rPr>
              <a:t>Др.Индия до н.э: аюрведическая медицина</a:t>
            </a:r>
            <a:endParaRPr lang="ko-KR" altLang="en-US" sz="4400">
              <a:latin typeface="Kelson Sans RU" charset="0"/>
              <a:ea typeface="Kelson Sans RU" charset="0"/>
            </a:endParaRPr>
          </a:p>
        </p:txBody>
      </p:sp>
      <p:sp>
        <p:nvSpPr>
          <p:cNvPr id="4" name="Rect 0"/>
          <p:cNvSpPr txBox="1">
            <a:spLocks/>
          </p:cNvSpPr>
          <p:nvPr/>
        </p:nvSpPr>
        <p:spPr>
          <a:xfrm>
            <a:off x="4438650" y="1179830"/>
            <a:ext cx="7267575" cy="5020945"/>
          </a:xfrm>
          <a:prstGeom prst="rect">
            <a:avLst/>
          </a:prstGeom>
          <a:noFill/>
          <a:ln w="0">
            <a:noFill/>
            <a:prstDash/>
          </a:ln>
        </p:spPr>
        <p:txBody>
          <a:bodyPr vert="horz" wrap="square" lIns="89535" tIns="46355" rIns="89535" bIns="46355" numCol="1" anchor="t">
            <a:spAutoFit/>
          </a:bodyPr>
          <a:lstStyle/>
          <a:p>
            <a:pPr marL="0" indent="0" algn="l" latinLnBrk="0" hangingPunct="1">
              <a:buFontTx/>
              <a:buNone/>
            </a:pPr>
            <a:r>
              <a:rPr lang="ru-RU" sz="1600">
                <a:solidFill>
                  <a:srgbClr val="666666"/>
                </a:solidFill>
                <a:latin typeface="Kelson Sans RU" charset="0"/>
                <a:ea typeface="Kelson Sans RU" charset="0"/>
              </a:rPr>
              <a:t>На протяжении тысячелетий аюрведические знания передавались устно от учителя к ученику, и только в VI-V столетиях до н. э., когда оформилась письменная традиция на санскрите, появились первые подробные Аюрведические тексты. К началу нашей эры Аюрведа сложилась как высокоразвитая система традиционного врачевания Древней Индии. Аюрведическая медицина использует природные лекарственные средства региона и в течение двух тысяч лет успешно развивается и высоко ценится в Индии и далеко за ее пределами. </a:t>
            </a:r>
            <a:r>
              <a:rPr lang="ru-RU" sz="1600">
                <a:solidFill>
                  <a:srgbClr val="FF0000"/>
                </a:solidFill>
                <a:latin typeface="Kelson Sans RU" charset="0"/>
                <a:ea typeface="Kelson Sans RU" charset="0"/>
              </a:rPr>
              <a:t>Исследование, проведённое в 2008 году, определило, что около 21 % аюрведических препаратов, произведённых в США и Индии и продаваемых через Интернет, содержат опасные количества тяжёлых металлов, таких как свинец, ртуть и мышьяк</a:t>
            </a:r>
            <a:r>
              <a:rPr lang="ru-RU" sz="1600">
                <a:solidFill>
                  <a:srgbClr val="666666"/>
                </a:solidFill>
                <a:latin typeface="Kelson Sans RU" charset="0"/>
                <a:ea typeface="Kelson Sans RU" charset="0"/>
              </a:rPr>
              <a:t>. (ВОЗ "Ртуть и здоровье"). </a:t>
            </a:r>
            <a:endParaRPr lang="ko-KR" altLang="en-US" sz="1600">
              <a:solidFill>
                <a:srgbClr val="666666"/>
              </a:solidFill>
              <a:latin typeface="Kelson Sans RU" charset="0"/>
              <a:ea typeface="Kelson Sans RU" charset="0"/>
            </a:endParaRPr>
          </a:p>
          <a:p>
            <a:pPr marL="0" indent="0" algn="l" latinLnBrk="0" hangingPunct="1">
              <a:buFontTx/>
              <a:buNone/>
            </a:pPr>
            <a:endParaRPr lang="ko-KR" altLang="en-US" sz="1600">
              <a:solidFill>
                <a:srgbClr val="666666"/>
              </a:solidFill>
              <a:latin typeface="Kelson Sans RU" charset="0"/>
              <a:ea typeface="Kelson Sans RU" charset="0"/>
            </a:endParaRPr>
          </a:p>
          <a:p>
            <a:pPr marL="0" indent="0" algn="l" latinLnBrk="0" hangingPunct="1">
              <a:buFontTx/>
              <a:buNone/>
            </a:pPr>
            <a:r>
              <a:rPr lang="ru-RU" sz="1600">
                <a:solidFill>
                  <a:srgbClr val="666666"/>
                </a:solidFill>
                <a:latin typeface="Kelson Sans RU" charset="0"/>
                <a:ea typeface="Kelson Sans RU" charset="0"/>
              </a:rPr>
              <a:t>Согласно одной из легенд, головы Ганешу лишил его отец-бог Шива. Ганеша не пускал отца, воспылавшего страстью к супруге, в покои, где она находилась. Тогда Шива в гневе лишил его головы, забросив её так далеко, что никто из посланных не смог её отыскать. Богиня была в гневе и отказалась допускать к себе Шиву до тех пор, пока он не исправит положение. Чтобы успокоить супругу, Шива пришил Ганеше голову находившегося поблизости слонёнка.</a:t>
            </a:r>
            <a:endParaRPr lang="ko-KR" altLang="en-US" sz="1600">
              <a:solidFill>
                <a:srgbClr val="666666"/>
              </a:solidFill>
              <a:latin typeface="Kelson Sans RU" charset="0"/>
              <a:ea typeface="Kelson Sans RU" charset="0"/>
            </a:endParaRPr>
          </a:p>
        </p:txBody>
      </p:sp>
      <p:pic>
        <p:nvPicPr>
          <p:cNvPr id="5" name="Рисунок 20"/>
          <p:cNvPicPr>
            <a:picLocks noChangeAspect="1"/>
          </p:cNvPicPr>
          <p:nvPr/>
        </p:nvPicPr>
        <p:blipFill rotWithShape="1">
          <a:blip r:embed="rId2" cstate="print">
            <a:extLst>
              <a:ext uri="{28A0092B-C50C-407E-A947-70E740481C1C}">
                <a14:useLocalDpi xmlns:a14="http://schemas.microsoft.com/office/drawing/2010/main" val="0"/>
              </a:ext>
            </a:extLst>
          </a:blip>
          <a:stretch>
            <a:fillRect/>
          </a:stretch>
        </p:blipFill>
        <p:spPr>
          <a:xfrm>
            <a:off x="361950" y="1743075"/>
            <a:ext cx="3562985" cy="4867910"/>
          </a:xfrm>
          <a:prstGeom prst="rect">
            <a:avLst/>
          </a:prstGeom>
          <a:noFill/>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p:nvPr>
        </p:nvSpPr>
        <p:spPr>
          <a:xfrm>
            <a:off x="838200" y="365125"/>
            <a:ext cx="10516235" cy="1326515"/>
          </a:xfrm>
          <a:prstGeom prst="rect">
            <a:avLst/>
          </a:prstGeom>
        </p:spPr>
        <p:txBody>
          <a:bodyPr vert="horz" wrap="square" lIns="91440" tIns="45720" rIns="91440" bIns="45720" numCol="1" anchor="ctr">
            <a:normAutofit/>
          </a:bodyPr>
          <a:lstStyle/>
          <a:p>
            <a:pPr marL="0" indent="0" rtl="0" latinLnBrk="0">
              <a:buFontTx/>
              <a:buNone/>
            </a:pPr>
            <a:r>
              <a:rPr lang="ru-RU"/>
              <a:t>Лекция 1 - История науки - Историю чего мы изучаем - что такое наука?</a:t>
            </a:r>
            <a:endParaRPr lang="ko-KR" altLang="en-US"/>
          </a:p>
        </p:txBody>
      </p:sp>
      <p:sp>
        <p:nvSpPr>
          <p:cNvPr id="3" name="Content Placeholder 2"/>
          <p:cNvSpPr txBox="1">
            <a:spLocks noGrp="1"/>
          </p:cNvSpPr>
          <p:nvPr>
            <p:ph idx="1"/>
          </p:nvPr>
        </p:nvSpPr>
        <p:spPr>
          <a:xfrm>
            <a:off x="838200" y="1825625"/>
            <a:ext cx="10516870" cy="4352925"/>
          </a:xfrm>
          <a:prstGeom prst="rect">
            <a:avLst/>
          </a:prstGeom>
        </p:spPr>
        <p:txBody>
          <a:bodyPr vert="horz" wrap="square" lIns="91440" tIns="45720" rIns="91440" bIns="45720" numCol="1" anchor="t">
            <a:normAutofit/>
          </a:bodyPr>
          <a:lstStyle/>
          <a:p>
            <a:pPr marL="228600" indent="-228600" latinLnBrk="0">
              <a:buFont typeface="Arial"/>
              <a:buChar char="•"/>
            </a:pPr>
            <a:r>
              <a:rPr lang="ru-RU"/>
              <a:t>Три волны интереса к истории науки, три потенциальные точки рождения истории науки</a:t>
            </a:r>
            <a:endParaRPr lang="ko-KR" altLang="en-US"/>
          </a:p>
          <a:p>
            <a:pPr marL="228600" indent="-228600" latinLnBrk="0">
              <a:buFont typeface="Arial"/>
              <a:buChar char="•"/>
            </a:pPr>
            <a:r>
              <a:rPr lang="ru-RU"/>
              <a:t>Что такое наука</a:t>
            </a:r>
            <a:endParaRPr lang="ko-KR" altLang="en-US"/>
          </a:p>
          <a:p>
            <a:pPr marL="228600" indent="-228600" latinLnBrk="0">
              <a:buFont typeface="Arial"/>
              <a:buChar char="•"/>
            </a:pPr>
            <a:r>
              <a:rPr lang="ru-RU"/>
              <a:t>Почему и откуда появилась наука</a:t>
            </a:r>
            <a:endParaRPr lang="ko-KR" altLang="en-US"/>
          </a:p>
          <a:p>
            <a:pPr marL="228600" indent="-228600" latinLnBrk="0">
              <a:buFont typeface="Arial"/>
              <a:buChar char="•"/>
            </a:pPr>
            <a:r>
              <a:rPr lang="ru-RU"/>
              <a:t>Вехи инноваций</a:t>
            </a:r>
            <a:endParaRPr lang="ko-KR" altLang="en-US"/>
          </a:p>
          <a:p>
            <a:pPr marL="228600" indent="-228600" latinLnBrk="0">
              <a:buFont typeface="Arial"/>
              <a:buChar char="•"/>
            </a:pPr>
            <a:r>
              <a:rPr lang="ru-RU"/>
              <a:t>История кафедры</a:t>
            </a:r>
            <a:endParaRPr lang="ko-KR" altLang="en-US"/>
          </a:p>
          <a:p>
            <a:pPr marL="228600" indent="-228600" latinLnBrk="0">
              <a:buFont typeface="Arial"/>
              <a:buChar char="•"/>
            </a:pPr>
            <a:r>
              <a:rPr lang="ru-RU"/>
              <a:t>Современное лабораторное оборудование</a:t>
            </a:r>
            <a:endParaRPr lang="ko-KR" alt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p:nvPr>
        </p:nvSpPr>
        <p:spPr>
          <a:xfrm>
            <a:off x="838200" y="365125"/>
            <a:ext cx="10517505" cy="1327785"/>
          </a:xfrm>
          <a:prstGeom prst="rect">
            <a:avLst/>
          </a:prstGeom>
        </p:spPr>
        <p:txBody>
          <a:bodyPr vert="horz" wrap="square" lIns="91440" tIns="45720" rIns="91440" bIns="45720" numCol="1" anchor="ctr">
            <a:normAutofit/>
          </a:bodyPr>
          <a:lstStyle/>
          <a:p>
            <a:pPr marL="0" indent="0" rtl="0" latinLnBrk="0">
              <a:buFontTx/>
              <a:buNone/>
            </a:pPr>
            <a:r>
              <a:rPr lang="ru-RU" sz="4400">
                <a:latin typeface="Kelson Sans RU" charset="0"/>
                <a:ea typeface="Kelson Sans RU" charset="0"/>
              </a:rPr>
              <a:t>3000г. до н.э: Шумеры - клинопись</a:t>
            </a:r>
            <a:endParaRPr lang="ko-KR" altLang="en-US" sz="4400">
              <a:latin typeface="Kelson Sans RU" charset="0"/>
              <a:ea typeface="Kelson Sans RU" charset="0"/>
            </a:endParaRPr>
          </a:p>
        </p:txBody>
      </p:sp>
      <p:sp>
        <p:nvSpPr>
          <p:cNvPr id="4" name="Rect 0"/>
          <p:cNvSpPr txBox="1">
            <a:spLocks/>
          </p:cNvSpPr>
          <p:nvPr/>
        </p:nvSpPr>
        <p:spPr>
          <a:xfrm>
            <a:off x="66675" y="5904230"/>
            <a:ext cx="12125325" cy="832485"/>
          </a:xfrm>
          <a:prstGeom prst="rect">
            <a:avLst/>
          </a:prstGeom>
          <a:noFill/>
          <a:ln w="0">
            <a:noFill/>
            <a:prstDash/>
          </a:ln>
        </p:spPr>
        <p:txBody>
          <a:bodyPr vert="horz" wrap="square" lIns="89535" tIns="46355" rIns="89535" bIns="46355" numCol="1" anchor="t">
            <a:spAutoFit/>
          </a:bodyPr>
          <a:lstStyle/>
          <a:p>
            <a:pPr marL="0" indent="0" algn="l" latinLnBrk="0" hangingPunct="1">
              <a:buFontTx/>
              <a:buNone/>
            </a:pPr>
            <a:r>
              <a:rPr lang="ru-RU" sz="1600">
                <a:solidFill>
                  <a:srgbClr val="666666"/>
                </a:solidFill>
                <a:latin typeface="Kelson Sans RU" charset="0"/>
                <a:ea typeface="Kelson Sans RU" charset="0"/>
              </a:rPr>
              <a:t>Клинопись, древнее шумерское письмо, появившееся в Плодородном полумесяце Месопотамии около 3000 г. до н.э., является первой известной системой письменного общения, которая вышла за рамки пиктограмм и превратилась в абстрактные представления языка. https://cdli.ucla.edu/</a:t>
            </a:r>
            <a:endParaRPr lang="ko-KR" altLang="en-US" sz="1600">
              <a:solidFill>
                <a:srgbClr val="666666"/>
              </a:solidFill>
              <a:latin typeface="Kelson Sans RU" charset="0"/>
              <a:ea typeface="Kelson Sans RU" charset="0"/>
            </a:endParaRPr>
          </a:p>
        </p:txBody>
      </p:sp>
      <p:pic>
        <p:nvPicPr>
          <p:cNvPr id="5" name="Рисунок 15"/>
          <p:cNvPicPr>
            <a:picLocks noChangeAspect="1"/>
          </p:cNvPicPr>
          <p:nvPr/>
        </p:nvPicPr>
        <p:blipFill rotWithShape="1">
          <a:blip r:embed="rId2" cstate="print">
            <a:extLst>
              <a:ext uri="{28A0092B-C50C-407E-A947-70E740481C1C}">
                <a14:useLocalDpi xmlns:a14="http://schemas.microsoft.com/office/drawing/2010/main" val="0"/>
              </a:ext>
            </a:extLst>
          </a:blip>
          <a:stretch>
            <a:fillRect/>
          </a:stretch>
        </p:blipFill>
        <p:spPr>
          <a:xfrm>
            <a:off x="704850" y="1485900"/>
            <a:ext cx="2067560" cy="4344035"/>
          </a:xfrm>
          <a:prstGeom prst="rect">
            <a:avLst/>
          </a:prstGeom>
          <a:noFill/>
        </p:spPr>
      </p:pic>
      <p:sp>
        <p:nvSpPr>
          <p:cNvPr id="6" name="Текстовое поле 17"/>
          <p:cNvSpPr txBox="1">
            <a:spLocks/>
          </p:cNvSpPr>
          <p:nvPr/>
        </p:nvSpPr>
        <p:spPr>
          <a:xfrm>
            <a:off x="2990850" y="1571625"/>
            <a:ext cx="8582660" cy="4123055"/>
          </a:xfrm>
          <a:prstGeom prst="rect">
            <a:avLst/>
          </a:prstGeom>
          <a:noFill/>
          <a:ln w="0">
            <a:noFill/>
            <a:prstDash/>
          </a:ln>
        </p:spPr>
        <p:txBody>
          <a:bodyPr vert="horz" wrap="square" lIns="89535" tIns="46355" rIns="89535" bIns="46355" anchor="t">
            <a:spAutoFit/>
          </a:bodyPr>
          <a:lstStyle/>
          <a:p>
            <a:pPr marL="0" indent="0" algn="l" hangingPunct="1"/>
            <a:r>
              <a:rPr sz="1800">
                <a:latin typeface="Kelson Sans RU" charset="0"/>
                <a:ea typeface="Kelson Sans RU" charset="0"/>
              </a:rPr>
              <a:t>468 м</a:t>
            </a:r>
            <a:r>
              <a:rPr sz="1800" baseline="30000">
                <a:latin typeface="Kelson Sans RU" charset="0"/>
                <a:ea typeface="Kelson Sans RU" charset="0"/>
              </a:rPr>
              <a:t>2</a:t>
            </a:r>
            <a:r>
              <a:rPr sz="1800">
                <a:latin typeface="Kelson Sans RU" charset="0"/>
                <a:ea typeface="Kelson Sans RU" charset="0"/>
              </a:rPr>
              <a:t> больших тростниковых циновок</a:t>
            </a:r>
            <a:endParaRPr lang="ko-KR" altLang="en-US" sz="1800">
              <a:latin typeface="Kelson Sans RU" charset="0"/>
              <a:ea typeface="Kelson Sans RU" charset="0"/>
            </a:endParaRPr>
          </a:p>
          <a:p>
            <a:pPr marL="0" indent="0" algn="l" hangingPunct="1"/>
            <a:r>
              <a:rPr sz="1800">
                <a:latin typeface="Kelson Sans RU" charset="0"/>
                <a:ea typeface="Kelson Sans RU" charset="0"/>
              </a:rPr>
              <a:t>300 широких тростниковых столбов / веревка</a:t>
            </a:r>
            <a:endParaRPr lang="ko-KR" altLang="en-US" sz="1800">
              <a:latin typeface="Kelson Sans RU" charset="0"/>
              <a:ea typeface="Kelson Sans RU" charset="0"/>
            </a:endParaRPr>
          </a:p>
          <a:p>
            <a:pPr marL="0" indent="0" algn="l" hangingPunct="1"/>
            <a:r>
              <a:rPr sz="1800">
                <a:latin typeface="Kelson Sans RU" charset="0"/>
                <a:ea typeface="Kelson Sans RU" charset="0"/>
              </a:rPr>
              <a:t>10 800 тростников гази / веревка</a:t>
            </a:r>
            <a:endParaRPr lang="ko-KR" altLang="en-US" sz="1800">
              <a:latin typeface="Kelson Sans RU" charset="0"/>
              <a:ea typeface="Kelson Sans RU" charset="0"/>
            </a:endParaRPr>
          </a:p>
          <a:p>
            <a:pPr marL="0" indent="0" algn="l" hangingPunct="1"/>
            <a:r>
              <a:rPr sz="1800">
                <a:latin typeface="Kelson Sans RU" charset="0"/>
                <a:ea typeface="Kelson Sans RU" charset="0"/>
              </a:rPr>
              <a:t>труд наемных тростников:</a:t>
            </a:r>
            <a:endParaRPr lang="ko-KR" altLang="en-US" sz="1800">
              <a:latin typeface="Kelson Sans RU" charset="0"/>
              <a:ea typeface="Kelson Sans RU" charset="0"/>
            </a:endParaRPr>
          </a:p>
          <a:p>
            <a:pPr marL="0" indent="0" algn="l" hangingPunct="1"/>
            <a:r>
              <a:rPr sz="1800">
                <a:latin typeface="Kelson Sans RU" charset="0"/>
                <a:ea typeface="Kelson Sans RU" charset="0"/>
              </a:rPr>
              <a:t>плетение на один рабочий день</a:t>
            </a:r>
            <a:endParaRPr lang="ko-KR" altLang="en-US" sz="1800">
              <a:latin typeface="Kelson Sans RU" charset="0"/>
              <a:ea typeface="Kelson Sans RU" charset="0"/>
            </a:endParaRPr>
          </a:p>
          <a:p>
            <a:pPr marL="0" indent="0" algn="l" hangingPunct="1"/>
            <a:endParaRPr lang="ko-KR" altLang="en-US" sz="1800">
              <a:latin typeface="Kelson Sans RU" charset="0"/>
              <a:ea typeface="Kelson Sans RU" charset="0"/>
            </a:endParaRPr>
          </a:p>
          <a:p>
            <a:pPr marL="0" indent="0" algn="l" hangingPunct="1"/>
            <a:endParaRPr lang="ko-KR" altLang="en-US" sz="1800">
              <a:latin typeface="Kelson Sans RU" charset="0"/>
              <a:ea typeface="Kelson Sans RU" charset="0"/>
            </a:endParaRPr>
          </a:p>
          <a:p>
            <a:pPr marL="0" indent="0" algn="l" hangingPunct="1"/>
            <a:r>
              <a:rPr sz="1800">
                <a:latin typeface="Kelson Sans RU" charset="0"/>
                <a:ea typeface="Kelson Sans RU" charset="0"/>
              </a:rPr>
              <a:t>1354 различных кровельных балки</a:t>
            </a:r>
            <a:endParaRPr lang="ko-KR" altLang="en-US" sz="1800">
              <a:latin typeface="Kelson Sans RU" charset="0"/>
              <a:ea typeface="Kelson Sans RU" charset="0"/>
            </a:endParaRPr>
          </a:p>
          <a:p>
            <a:pPr marL="0" indent="0" algn="l" hangingPunct="1"/>
            <a:r>
              <a:rPr sz="1800">
                <a:latin typeface="Kelson Sans RU" charset="0"/>
                <a:ea typeface="Kelson Sans RU" charset="0"/>
              </a:rPr>
              <a:t>труд наемных плотников:</a:t>
            </a:r>
            <a:endParaRPr lang="ko-KR" altLang="en-US" sz="1800">
              <a:latin typeface="Kelson Sans RU" charset="0"/>
              <a:ea typeface="Kelson Sans RU" charset="0"/>
            </a:endParaRPr>
          </a:p>
          <a:p>
            <a:pPr marL="0" indent="0" algn="l" hangingPunct="1"/>
            <a:r>
              <a:rPr sz="1800">
                <a:latin typeface="Kelson Sans RU" charset="0"/>
                <a:ea typeface="Kelson Sans RU" charset="0"/>
              </a:rPr>
              <a:t>сбор за один рабочий день</a:t>
            </a:r>
            <a:endParaRPr lang="ko-KR" altLang="en-US" sz="1800">
              <a:latin typeface="Kelson Sans RU" charset="0"/>
              <a:ea typeface="Kelson Sans RU" charset="0"/>
            </a:endParaRPr>
          </a:p>
          <a:p>
            <a:pPr marL="0" indent="0" algn="l" hangingPunct="1"/>
            <a:r>
              <a:rPr sz="1800">
                <a:latin typeface="Kelson Sans RU" charset="0"/>
                <a:ea typeface="Kelson Sans RU" charset="0"/>
              </a:rPr>
              <a:t>(для) храма Шаккана</a:t>
            </a:r>
            <a:endParaRPr lang="ko-KR" altLang="en-US" sz="1800">
              <a:latin typeface="Kelson Sans RU" charset="0"/>
              <a:ea typeface="Kelson Sans RU" charset="0"/>
            </a:endParaRPr>
          </a:p>
          <a:p>
            <a:pPr marL="0" indent="0" algn="l" hangingPunct="1"/>
            <a:r>
              <a:rPr sz="1800">
                <a:latin typeface="Kelson Sans RU" charset="0"/>
                <a:ea typeface="Kelson Sans RU" charset="0"/>
              </a:rPr>
              <a:t>от Лугалазиды</a:t>
            </a:r>
            <a:endParaRPr lang="ko-KR" altLang="en-US" sz="1800">
              <a:latin typeface="Kelson Sans RU" charset="0"/>
              <a:ea typeface="Kelson Sans RU" charset="0"/>
            </a:endParaRPr>
          </a:p>
          <a:p>
            <a:pPr marL="0" indent="0" algn="l" hangingPunct="1"/>
            <a:r>
              <a:rPr sz="1800">
                <a:latin typeface="Kelson Sans RU" charset="0"/>
                <a:ea typeface="Kelson Sans RU" charset="0"/>
              </a:rPr>
              <a:t>(в) месяц удру</a:t>
            </a:r>
            <a:endParaRPr lang="ko-KR" altLang="en-US" sz="1800">
              <a:latin typeface="Kelson Sans RU" charset="0"/>
              <a:ea typeface="Kelson Sans RU" charset="0"/>
            </a:endParaRPr>
          </a:p>
          <a:p>
            <a:pPr marL="0" indent="0" algn="l" hangingPunct="1"/>
            <a:r>
              <a:rPr sz="1800">
                <a:latin typeface="Kelson Sans RU" charset="0"/>
                <a:ea typeface="Kelson Sans RU" charset="0"/>
              </a:rPr>
              <a:t>через год после Кимаша (был разрушен)</a:t>
            </a:r>
            <a:endParaRPr lang="ko-KR" altLang="en-US" sz="1800">
              <a:latin typeface="Kelson Sans RU" charset="0"/>
              <a:ea typeface="Kelson Sans RU" charset="0"/>
            </a:endParaRPr>
          </a:p>
          <a:p>
            <a:pPr marL="0" indent="0" algn="l" hangingPunct="1"/>
            <a:r>
              <a:rPr sz="1000">
                <a:latin typeface="Kelson Sans RU" charset="0"/>
                <a:ea typeface="Kelson Sans RU" charset="0"/>
              </a:rPr>
              <a:t>https://cdli.ucla.edu/pubs/cdlb/2021/cdlb2021_004.html</a:t>
            </a:r>
            <a:endParaRPr lang="ko-KR" altLang="en-US" sz="1000">
              <a:latin typeface="Kelson Sans RU" charset="0"/>
              <a:ea typeface="Kelson Sans RU"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p:nvPr>
        </p:nvSpPr>
        <p:spPr>
          <a:xfrm>
            <a:off x="838200" y="365125"/>
            <a:ext cx="10517505" cy="1327785"/>
          </a:xfrm>
          <a:prstGeom prst="rect">
            <a:avLst/>
          </a:prstGeom>
        </p:spPr>
        <p:txBody>
          <a:bodyPr vert="horz" wrap="square" lIns="91440" tIns="45720" rIns="91440" bIns="45720" numCol="1" anchor="ctr">
            <a:normAutofit/>
          </a:bodyPr>
          <a:lstStyle/>
          <a:p>
            <a:pPr marL="0" indent="0" rtl="0" latinLnBrk="0">
              <a:buFontTx/>
              <a:buNone/>
            </a:pPr>
            <a:r>
              <a:rPr lang="ru-RU" sz="4400">
                <a:latin typeface="Kelson Sans RU" charset="0"/>
                <a:ea typeface="Kelson Sans RU" charset="0"/>
              </a:rPr>
              <a:t>3000г. до н.э: Шумеры - математика и метрология</a:t>
            </a:r>
            <a:endParaRPr lang="ko-KR" altLang="en-US" sz="4400">
              <a:latin typeface="Kelson Sans RU" charset="0"/>
              <a:ea typeface="Kelson Sans RU" charset="0"/>
            </a:endParaRPr>
          </a:p>
        </p:txBody>
      </p:sp>
      <p:sp>
        <p:nvSpPr>
          <p:cNvPr id="6" name="Rect 0"/>
          <p:cNvSpPr txBox="1">
            <a:spLocks/>
          </p:cNvSpPr>
          <p:nvPr/>
        </p:nvSpPr>
        <p:spPr>
          <a:xfrm>
            <a:off x="7867650" y="2038350"/>
            <a:ext cx="4239260" cy="3292475"/>
          </a:xfrm>
          <a:prstGeom prst="rect">
            <a:avLst/>
          </a:prstGeom>
          <a:noFill/>
          <a:ln w="0">
            <a:noFill/>
            <a:prstDash/>
          </a:ln>
        </p:spPr>
        <p:txBody>
          <a:bodyPr vert="horz" wrap="square" lIns="89535" tIns="46355" rIns="89535" bIns="46355" anchor="t">
            <a:spAutoFit/>
          </a:bodyPr>
          <a:lstStyle/>
          <a:p>
            <a:pPr marL="0" indent="0" algn="l" hangingPunct="1"/>
            <a:r>
              <a:rPr lang="ru-RU" sz="1800">
                <a:latin typeface="Kelson Sans RU" charset="0"/>
                <a:ea typeface="Kelson Sans RU" charset="0"/>
              </a:rPr>
              <a:t>Источники:</a:t>
            </a:r>
            <a:endParaRPr lang="ko-KR" altLang="en-US" sz="1800">
              <a:latin typeface="Kelson Sans RU" charset="0"/>
              <a:ea typeface="Kelson Sans RU" charset="0"/>
            </a:endParaRPr>
          </a:p>
          <a:p>
            <a:pPr marL="254000" indent="-254000" algn="l" hangingPunct="1">
              <a:buFont typeface="Wingdings"/>
              <a:buChar char=""/>
            </a:pPr>
            <a:r>
              <a:rPr sz="1800">
                <a:latin typeface="Kelson Sans RU" charset="0"/>
                <a:ea typeface="Kelson Sans RU" charset="0"/>
              </a:rPr>
              <a:t>Метрологические списки:	187 </a:t>
            </a:r>
            <a:endParaRPr lang="ko-KR" altLang="en-US" sz="1800">
              <a:latin typeface="Kelson Sans RU" charset="0"/>
              <a:ea typeface="Kelson Sans RU" charset="0"/>
            </a:endParaRPr>
          </a:p>
          <a:p>
            <a:pPr marL="254000" indent="-254000" algn="l" hangingPunct="1">
              <a:buFont typeface="Wingdings"/>
              <a:buChar char=""/>
            </a:pPr>
            <a:r>
              <a:rPr sz="1800">
                <a:latin typeface="Kelson Sans RU" charset="0"/>
                <a:ea typeface="Kelson Sans RU" charset="0"/>
              </a:rPr>
              <a:t>Метрологические таблицы:	161 </a:t>
            </a:r>
            <a:endParaRPr lang="ko-KR" altLang="en-US" sz="1800">
              <a:latin typeface="Kelson Sans RU" charset="0"/>
              <a:ea typeface="Kelson Sans RU" charset="0"/>
            </a:endParaRPr>
          </a:p>
          <a:p>
            <a:pPr marL="254000" indent="-254000" algn="l" hangingPunct="1">
              <a:buFont typeface="Wingdings"/>
              <a:buChar char=""/>
            </a:pPr>
            <a:r>
              <a:rPr sz="1800">
                <a:latin typeface="Kelson Sans RU" charset="0"/>
                <a:ea typeface="Kelson Sans RU" charset="0"/>
              </a:rPr>
              <a:t>Числовые таблицы:		417</a:t>
            </a:r>
            <a:endParaRPr lang="ko-KR" altLang="en-US" sz="1800">
              <a:latin typeface="Kelson Sans RU" charset="0"/>
              <a:ea typeface="Kelson Sans RU" charset="0"/>
            </a:endParaRPr>
          </a:p>
          <a:p>
            <a:pPr marL="254000" indent="-254000" algn="l" hangingPunct="1">
              <a:buFont typeface="Wingdings"/>
              <a:buChar char=""/>
            </a:pPr>
            <a:r>
              <a:rPr sz="1800">
                <a:latin typeface="Kelson Sans RU" charset="0"/>
                <a:ea typeface="Kelson Sans RU" charset="0"/>
              </a:rPr>
              <a:t>Расчетные упражнения:		38</a:t>
            </a:r>
            <a:endParaRPr lang="ko-KR" altLang="en-US" sz="1800">
              <a:latin typeface="Kelson Sans RU" charset="0"/>
              <a:ea typeface="Kelson Sans RU" charset="0"/>
            </a:endParaRPr>
          </a:p>
          <a:p>
            <a:pPr marL="0" indent="0" algn="l" hangingPunct="1"/>
            <a:endParaRPr lang="ko-KR" altLang="en-US" sz="1800">
              <a:latin typeface="Kelson Sans RU" charset="0"/>
              <a:ea typeface="Kelson Sans RU" charset="0"/>
            </a:endParaRPr>
          </a:p>
          <a:p>
            <a:pPr marL="0" indent="0" algn="l" hangingPunct="1"/>
            <a:r>
              <a:rPr lang="ru-RU" sz="1800">
                <a:latin typeface="Kelson Sans RU" charset="0"/>
                <a:ea typeface="Kelson Sans RU" charset="0"/>
              </a:rPr>
              <a:t>Размерности целые и дробные:</a:t>
            </a:r>
            <a:endParaRPr lang="ko-KR" altLang="en-US" sz="1800">
              <a:latin typeface="Kelson Sans RU" charset="0"/>
              <a:ea typeface="Kelson Sans RU" charset="0"/>
            </a:endParaRPr>
          </a:p>
          <a:p>
            <a:pPr marL="254000" indent="-254000" algn="l" hangingPunct="1">
              <a:buFont typeface="Wingdings"/>
              <a:buChar char=""/>
            </a:pPr>
            <a:r>
              <a:rPr lang="ru-RU" sz="1800">
                <a:latin typeface="Kelson Sans RU" charset="0"/>
                <a:ea typeface="Kelson Sans RU" charset="0"/>
              </a:rPr>
              <a:t>Объем</a:t>
            </a:r>
            <a:endParaRPr lang="ko-KR" altLang="en-US" sz="1800">
              <a:latin typeface="Kelson Sans RU" charset="0"/>
              <a:ea typeface="Kelson Sans RU" charset="0"/>
            </a:endParaRPr>
          </a:p>
          <a:p>
            <a:pPr marL="254000" indent="-254000" algn="l" hangingPunct="1">
              <a:buFont typeface="Wingdings"/>
              <a:buChar char=""/>
            </a:pPr>
            <a:r>
              <a:rPr lang="ru-RU" sz="1800">
                <a:latin typeface="Kelson Sans RU" charset="0"/>
                <a:ea typeface="Kelson Sans RU" charset="0"/>
              </a:rPr>
              <a:t>Вес</a:t>
            </a:r>
            <a:endParaRPr lang="ko-KR" altLang="en-US" sz="1800">
              <a:latin typeface="Kelson Sans RU" charset="0"/>
              <a:ea typeface="Kelson Sans RU" charset="0"/>
            </a:endParaRPr>
          </a:p>
          <a:p>
            <a:pPr marL="254000" indent="-254000" algn="l" hangingPunct="1">
              <a:buFont typeface="Wingdings"/>
              <a:buChar char=""/>
            </a:pPr>
            <a:r>
              <a:rPr lang="ru-RU" sz="1800">
                <a:latin typeface="Kelson Sans RU" charset="0"/>
                <a:ea typeface="Kelson Sans RU" charset="0"/>
              </a:rPr>
              <a:t>Площадь</a:t>
            </a:r>
            <a:endParaRPr lang="ko-KR" altLang="en-US" sz="1800">
              <a:latin typeface="Kelson Sans RU" charset="0"/>
              <a:ea typeface="Kelson Sans RU" charset="0"/>
            </a:endParaRPr>
          </a:p>
          <a:p>
            <a:pPr marL="254000" indent="-254000" algn="l" hangingPunct="1">
              <a:buFont typeface="Wingdings"/>
              <a:buChar char=""/>
            </a:pPr>
            <a:r>
              <a:rPr lang="ru-RU" sz="1800">
                <a:latin typeface="Kelson Sans RU" charset="0"/>
                <a:ea typeface="Kelson Sans RU" charset="0"/>
              </a:rPr>
              <a:t>Длина</a:t>
            </a:r>
            <a:endParaRPr lang="ko-KR" altLang="en-US" sz="1800">
              <a:latin typeface="Kelson Sans RU" charset="0"/>
              <a:ea typeface="Kelson Sans RU" charset="0"/>
            </a:endParaRPr>
          </a:p>
          <a:p>
            <a:pPr marL="0" indent="0" algn="l" hangingPunct="1"/>
            <a:r>
              <a:rPr sz="1000">
                <a:latin typeface="Kelson Sans RU" charset="0"/>
                <a:ea typeface="Kelson Sans RU" charset="0"/>
              </a:rPr>
              <a:t>https://cdli.ucla.edu/pubs/cdlj/2009/cdlj2009_001.html</a:t>
            </a:r>
            <a:endParaRPr lang="ko-KR" altLang="en-US" sz="1000">
              <a:latin typeface="Kelson Sans RU" charset="0"/>
              <a:ea typeface="Kelson Sans RU" charset="0"/>
            </a:endParaRPr>
          </a:p>
        </p:txBody>
      </p:sp>
      <p:pic>
        <p:nvPicPr>
          <p:cNvPr id="7" name="Рисунок 24"/>
          <p:cNvPicPr>
            <a:picLocks noChangeAspect="1"/>
          </p:cNvPicPr>
          <p:nvPr/>
        </p:nvPicPr>
        <p:blipFill rotWithShape="1">
          <a:blip r:embed="rId2" cstate="print">
            <a:extLst>
              <a:ext uri="{28A0092B-C50C-407E-A947-70E740481C1C}">
                <a14:useLocalDpi xmlns:a14="http://schemas.microsoft.com/office/drawing/2010/main" val="0"/>
              </a:ext>
            </a:extLst>
          </a:blip>
          <a:stretch>
            <a:fillRect/>
          </a:stretch>
        </p:blipFill>
        <p:spPr>
          <a:xfrm>
            <a:off x="152400" y="1957070"/>
            <a:ext cx="7287260" cy="3463290"/>
          </a:xfrm>
          <a:prstGeom prst="rect">
            <a:avLst/>
          </a:prstGeom>
          <a:noFill/>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p:nvPr>
        </p:nvSpPr>
        <p:spPr>
          <a:xfrm>
            <a:off x="838200" y="365125"/>
            <a:ext cx="10517505" cy="1327785"/>
          </a:xfrm>
          <a:prstGeom prst="rect">
            <a:avLst/>
          </a:prstGeom>
        </p:spPr>
        <p:txBody>
          <a:bodyPr vert="horz" wrap="square" lIns="91440" tIns="45720" rIns="91440" bIns="45720" numCol="1" anchor="ctr">
            <a:normAutofit/>
          </a:bodyPr>
          <a:lstStyle/>
          <a:p>
            <a:pPr marL="0" indent="0" rtl="0" latinLnBrk="0">
              <a:buFontTx/>
              <a:buNone/>
            </a:pPr>
            <a:r>
              <a:rPr lang="ru-RU" sz="4400">
                <a:latin typeface="Kelson Sans RU" charset="0"/>
                <a:ea typeface="Kelson Sans RU" charset="0"/>
              </a:rPr>
              <a:t>3000г. до н.э: Шумеры - медицина</a:t>
            </a:r>
            <a:endParaRPr lang="ko-KR" altLang="en-US" sz="4400">
              <a:latin typeface="Kelson Sans RU" charset="0"/>
              <a:ea typeface="Kelson Sans RU" charset="0"/>
            </a:endParaRPr>
          </a:p>
        </p:txBody>
      </p:sp>
      <p:sp>
        <p:nvSpPr>
          <p:cNvPr id="4" name="Rect 0"/>
          <p:cNvSpPr txBox="1">
            <a:spLocks/>
          </p:cNvSpPr>
          <p:nvPr/>
        </p:nvSpPr>
        <p:spPr>
          <a:xfrm>
            <a:off x="1304925" y="5447030"/>
            <a:ext cx="9953625" cy="1202055"/>
          </a:xfrm>
          <a:prstGeom prst="rect">
            <a:avLst/>
          </a:prstGeom>
          <a:noFill/>
          <a:ln w="0">
            <a:noFill/>
            <a:prstDash/>
          </a:ln>
        </p:spPr>
        <p:txBody>
          <a:bodyPr vert="horz" wrap="square" lIns="89535" tIns="46355" rIns="89535" bIns="46355" numCol="1" anchor="t">
            <a:spAutoFit/>
          </a:bodyPr>
          <a:lstStyle/>
          <a:p>
            <a:pPr marL="0" indent="0" algn="l" latinLnBrk="0" hangingPunct="1">
              <a:buFontTx/>
              <a:buNone/>
            </a:pPr>
            <a:r>
              <a:rPr lang="ru-RU" sz="1200">
                <a:solidFill>
                  <a:srgbClr val="666666"/>
                </a:solidFill>
                <a:latin typeface="Kelson Sans RU" charset="0"/>
                <a:ea typeface="Kelson Sans RU" charset="0"/>
              </a:rPr>
              <a:t>Подобно большинству подходов к исцелению на протяжении мировой истории, медицинские практики в древней Вавилонии представляли собой увлекательное сочетание «медицины и магии» (см. Обсуждение в Geller 2010: 1-10), где религия пересекалась с практическими шагами лечения. Хотя многое остается неизвестным о древней вавилонской медицине, наложение повязок на раны, по-видимому, было одним из важных методов лечения, применявшихся врачом</a:t>
            </a:r>
            <a:endParaRPr lang="ko-KR" altLang="en-US" sz="1200">
              <a:solidFill>
                <a:srgbClr val="666666"/>
              </a:solidFill>
              <a:latin typeface="Kelson Sans RU" charset="0"/>
              <a:ea typeface="Kelson Sans RU" charset="0"/>
            </a:endParaRPr>
          </a:p>
          <a:p>
            <a:pPr marL="0" indent="0" algn="l" latinLnBrk="0" hangingPunct="1">
              <a:buFontTx/>
              <a:buNone/>
            </a:pPr>
            <a:endParaRPr lang="ko-KR" altLang="en-US" sz="1200">
              <a:solidFill>
                <a:srgbClr val="666666"/>
              </a:solidFill>
              <a:latin typeface="Kelson Sans RU" charset="0"/>
              <a:ea typeface="Kelson Sans RU" charset="0"/>
            </a:endParaRPr>
          </a:p>
          <a:p>
            <a:pPr marL="0" indent="0" algn="l" latinLnBrk="0" hangingPunct="1">
              <a:buFontTx/>
              <a:buNone/>
            </a:pPr>
            <a:r>
              <a:rPr lang="ru-RU" sz="1200">
                <a:solidFill>
                  <a:srgbClr val="666666"/>
                </a:solidFill>
                <a:latin typeface="Kelson Sans RU" charset="0"/>
                <a:ea typeface="Kelson Sans RU" charset="0"/>
              </a:rPr>
              <a:t>https://cdli.ucla.edu/pubs/cdlb/2014/cdlb2014_003.html</a:t>
            </a:r>
            <a:endParaRPr lang="ko-KR" altLang="en-US" sz="1200">
              <a:solidFill>
                <a:srgbClr val="666666"/>
              </a:solidFill>
              <a:latin typeface="Kelson Sans RU" charset="0"/>
              <a:ea typeface="Kelson Sans RU" charset="0"/>
            </a:endParaRPr>
          </a:p>
        </p:txBody>
      </p:sp>
      <p:sp>
        <p:nvSpPr>
          <p:cNvPr id="6" name="Rect 0"/>
          <p:cNvSpPr txBox="1">
            <a:spLocks/>
          </p:cNvSpPr>
          <p:nvPr/>
        </p:nvSpPr>
        <p:spPr>
          <a:xfrm>
            <a:off x="1200150" y="3781425"/>
            <a:ext cx="10382885" cy="1571625"/>
          </a:xfrm>
          <a:prstGeom prst="rect">
            <a:avLst/>
          </a:prstGeom>
          <a:noFill/>
          <a:ln w="0">
            <a:noFill/>
            <a:prstDash/>
          </a:ln>
        </p:spPr>
        <p:txBody>
          <a:bodyPr vert="horz" wrap="square" lIns="89535" tIns="46355" rIns="89535" bIns="46355" anchor="t">
            <a:spAutoFit/>
          </a:bodyPr>
          <a:lstStyle/>
          <a:p>
            <a:pPr marL="0" indent="0" algn="l" hangingPunct="1"/>
            <a:r>
              <a:rPr sz="1200">
                <a:latin typeface="Kelson Sans RU" charset="0"/>
                <a:ea typeface="Kelson Sans RU" charset="0"/>
              </a:rPr>
              <a:t>Письмо Гимиллии от Этель-пи-Мардука</a:t>
            </a:r>
            <a:endParaRPr lang="ko-KR" altLang="en-US" sz="1200">
              <a:latin typeface="Kelson Sans RU" charset="0"/>
              <a:ea typeface="Kelson Sans RU" charset="0"/>
            </a:endParaRPr>
          </a:p>
          <a:p>
            <a:pPr marL="0" indent="0" algn="l" hangingPunct="1"/>
            <a:endParaRPr lang="ko-KR" altLang="en-US" sz="1200">
              <a:latin typeface="Kelson Sans RU" charset="0"/>
              <a:ea typeface="Kelson Sans RU" charset="0"/>
            </a:endParaRPr>
          </a:p>
          <a:p>
            <a:pPr marL="0" indent="0" algn="l" hangingPunct="1"/>
            <a:r>
              <a:rPr sz="1200">
                <a:latin typeface="Kelson Sans RU" charset="0"/>
                <a:ea typeface="Kelson Sans RU" charset="0"/>
              </a:rPr>
              <a:t>Текст 1: BM 103081</a:t>
            </a:r>
            <a:endParaRPr lang="ko-KR" altLang="en-US" sz="1200">
              <a:latin typeface="Kelson Sans RU" charset="0"/>
              <a:ea typeface="Kelson Sans RU" charset="0"/>
            </a:endParaRPr>
          </a:p>
          <a:p>
            <a:pPr marL="0" indent="0" algn="l" hangingPunct="1"/>
            <a:r>
              <a:rPr sz="1200">
                <a:latin typeface="Kelson Sans RU" charset="0"/>
                <a:ea typeface="Kelson Sans RU" charset="0"/>
              </a:rPr>
              <a:t>Поскольку я слышу постоянно (об этом), я написал (сразу) вам по поводу этой задачи. Не будь небрежным. У меня так сильно болит зуб. Отправьте повязку!</a:t>
            </a:r>
            <a:endParaRPr lang="ko-KR" altLang="en-US" sz="1200">
              <a:latin typeface="Kelson Sans RU" charset="0"/>
              <a:ea typeface="Kelson Sans RU" charset="0"/>
            </a:endParaRPr>
          </a:p>
          <a:p>
            <a:pPr marL="0" indent="0" algn="l" hangingPunct="1"/>
            <a:endParaRPr lang="ko-KR" altLang="en-US" sz="1200">
              <a:latin typeface="Kelson Sans RU" charset="0"/>
              <a:ea typeface="Kelson Sans RU" charset="0"/>
            </a:endParaRPr>
          </a:p>
          <a:p>
            <a:pPr marL="0" indent="0" algn="l" hangingPunct="1"/>
            <a:r>
              <a:rPr sz="1200">
                <a:latin typeface="Kelson Sans RU" charset="0"/>
                <a:ea typeface="Kelson Sans RU" charset="0"/>
              </a:rPr>
              <a:t>Текст 2: BM 103143a</a:t>
            </a:r>
            <a:endParaRPr lang="ko-KR" altLang="en-US" sz="1200">
              <a:latin typeface="Kelson Sans RU" charset="0"/>
              <a:ea typeface="Kelson Sans RU" charset="0"/>
            </a:endParaRPr>
          </a:p>
          <a:p>
            <a:pPr marL="0" indent="0" algn="l" hangingPunct="1"/>
            <a:r>
              <a:rPr sz="1200">
                <a:latin typeface="Kelson Sans RU" charset="0"/>
                <a:ea typeface="Kelson Sans RU" charset="0"/>
              </a:rPr>
              <a:t>Пришлите две повязки, чтобы доктор наложил их на меня. Я очень огорчен.</a:t>
            </a:r>
            <a:endParaRPr lang="ko-KR" altLang="en-US" sz="1200">
              <a:latin typeface="Kelson Sans RU" charset="0"/>
              <a:ea typeface="Kelson Sans RU" charset="0"/>
            </a:endParaRPr>
          </a:p>
        </p:txBody>
      </p:sp>
      <p:pic>
        <p:nvPicPr>
          <p:cNvPr id="7" name="Рисунок 19"/>
          <p:cNvPicPr>
            <a:picLocks noChangeAspect="1"/>
          </p:cNvPicPr>
          <p:nvPr/>
        </p:nvPicPr>
        <p:blipFill rotWithShape="1">
          <a:blip r:embed="rId2" cstate="print">
            <a:extLst>
              <a:ext uri="{28A0092B-C50C-407E-A947-70E740481C1C}">
                <a14:useLocalDpi xmlns:a14="http://schemas.microsoft.com/office/drawing/2010/main" val="0"/>
              </a:ext>
            </a:extLst>
          </a:blip>
          <a:stretch>
            <a:fillRect/>
          </a:stretch>
        </p:blipFill>
        <p:spPr>
          <a:xfrm>
            <a:off x="1242695" y="1323975"/>
            <a:ext cx="10016490" cy="2458085"/>
          </a:xfrm>
          <a:prstGeom prst="rect">
            <a:avLst/>
          </a:prstGeom>
          <a:noFill/>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p:nvPr>
        </p:nvSpPr>
        <p:spPr>
          <a:xfrm>
            <a:off x="838200" y="365125"/>
            <a:ext cx="10517505" cy="1327785"/>
          </a:xfrm>
          <a:prstGeom prst="rect">
            <a:avLst/>
          </a:prstGeom>
        </p:spPr>
        <p:txBody>
          <a:bodyPr vert="horz" wrap="square" lIns="91440" tIns="45720" rIns="91440" bIns="45720" numCol="1" anchor="ctr">
            <a:normAutofit/>
          </a:bodyPr>
          <a:lstStyle/>
          <a:p>
            <a:pPr marL="0" indent="0" rtl="0" latinLnBrk="0">
              <a:buFontTx/>
              <a:buNone/>
            </a:pPr>
            <a:r>
              <a:rPr lang="ru-RU" sz="4400">
                <a:latin typeface="Kelson Sans RU" charset="0"/>
                <a:ea typeface="Kelson Sans RU" charset="0"/>
              </a:rPr>
              <a:t>3000г. до н.э: Шумеры - химия</a:t>
            </a:r>
            <a:endParaRPr lang="ko-KR" altLang="en-US" sz="4400">
              <a:latin typeface="Kelson Sans RU" charset="0"/>
              <a:ea typeface="Kelson Sans RU" charset="0"/>
            </a:endParaRPr>
          </a:p>
        </p:txBody>
      </p:sp>
      <p:sp>
        <p:nvSpPr>
          <p:cNvPr id="4" name="Rect 0"/>
          <p:cNvSpPr txBox="1">
            <a:spLocks/>
          </p:cNvSpPr>
          <p:nvPr/>
        </p:nvSpPr>
        <p:spPr>
          <a:xfrm>
            <a:off x="1000125" y="1541780"/>
            <a:ext cx="10201275" cy="5205730"/>
          </a:xfrm>
          <a:prstGeom prst="rect">
            <a:avLst/>
          </a:prstGeom>
          <a:noFill/>
          <a:ln w="0">
            <a:noFill/>
            <a:prstDash/>
          </a:ln>
        </p:spPr>
        <p:txBody>
          <a:bodyPr vert="horz" wrap="square" lIns="89535" tIns="46355" rIns="89535" bIns="46355" numCol="1" anchor="t">
            <a:spAutoFit/>
          </a:bodyPr>
          <a:lstStyle/>
          <a:p>
            <a:pPr marL="0" indent="0" algn="l" latinLnBrk="0" hangingPunct="1">
              <a:buFontTx/>
              <a:buNone/>
            </a:pPr>
            <a:r>
              <a:rPr lang="ru-RU" sz="1600">
                <a:solidFill>
                  <a:srgbClr val="666666"/>
                </a:solidFill>
                <a:latin typeface="Kelson Sans RU" charset="0"/>
                <a:ea typeface="Kelson Sans RU" charset="0"/>
              </a:rPr>
              <a:t>Древние ассирийцы обладали техническими знаниями в области производства духов, записывали химические рецепты, а также использовали профессиональную терминологию.</a:t>
            </a:r>
            <a:endParaRPr lang="ko-KR" altLang="en-US" sz="1600">
              <a:solidFill>
                <a:srgbClr val="666666"/>
              </a:solidFill>
              <a:latin typeface="Kelson Sans RU" charset="0"/>
              <a:ea typeface="Kelson Sans RU" charset="0"/>
            </a:endParaRPr>
          </a:p>
          <a:p>
            <a:pPr marL="0" indent="0" algn="l" latinLnBrk="0" hangingPunct="1">
              <a:buFontTx/>
              <a:buNone/>
            </a:pPr>
            <a:r>
              <a:rPr lang="ru-RU" sz="1600">
                <a:solidFill>
                  <a:srgbClr val="666666"/>
                </a:solidFill>
                <a:latin typeface="Kelson Sans RU" charset="0"/>
                <a:ea typeface="Kelson Sans RU" charset="0"/>
              </a:rPr>
              <a:t>Были найдены письменные источники по химии, в часности, промышленности ароматических углеводородов</a:t>
            </a:r>
            <a:endParaRPr lang="ko-KR" altLang="en-US" sz="1600">
              <a:solidFill>
                <a:srgbClr val="666666"/>
              </a:solidFill>
              <a:latin typeface="Kelson Sans RU" charset="0"/>
              <a:ea typeface="Kelson Sans RU" charset="0"/>
            </a:endParaRPr>
          </a:p>
          <a:p>
            <a:pPr marL="0" indent="0" algn="l" latinLnBrk="0" hangingPunct="1">
              <a:buFontTx/>
              <a:buNone/>
            </a:pPr>
            <a:r>
              <a:rPr lang="ru-RU" sz="1600">
                <a:solidFill>
                  <a:srgbClr val="666666"/>
                </a:solidFill>
                <a:latin typeface="Kelson Sans RU" charset="0"/>
                <a:ea typeface="Kelson Sans RU" charset="0"/>
              </a:rPr>
              <a:t>В 1959 году, когда вышла книга Мартина Леви « Химия и химическая технология в древней Месопотамии»</a:t>
            </a:r>
            <a:endParaRPr lang="ko-KR" altLang="en-US" sz="1600">
              <a:solidFill>
                <a:srgbClr val="666666"/>
              </a:solidFill>
              <a:latin typeface="Kelson Sans RU" charset="0"/>
              <a:ea typeface="Kelson Sans RU" charset="0"/>
            </a:endParaRPr>
          </a:p>
          <a:p>
            <a:pPr marL="0" indent="0" algn="l" latinLnBrk="0" hangingPunct="1">
              <a:buFontTx/>
              <a:buNone/>
            </a:pPr>
            <a:endParaRPr lang="ko-KR" altLang="en-US" sz="1600">
              <a:solidFill>
                <a:srgbClr val="666666"/>
              </a:solidFill>
              <a:latin typeface="Kelson Sans RU" charset="0"/>
              <a:ea typeface="Kelson Sans RU" charset="0"/>
            </a:endParaRPr>
          </a:p>
          <a:p>
            <a:pPr marL="0" indent="0" algn="l" latinLnBrk="0" hangingPunct="1">
              <a:buFontTx/>
              <a:buNone/>
            </a:pPr>
            <a:r>
              <a:rPr lang="ru-RU" sz="1600">
                <a:solidFill>
                  <a:srgbClr val="666666"/>
                </a:solidFill>
                <a:latin typeface="Kelson Sans RU" charset="0"/>
                <a:ea typeface="Kelson Sans RU" charset="0"/>
              </a:rPr>
              <a:t> NBC 8584 :</a:t>
            </a:r>
            <a:endParaRPr lang="ko-KR" altLang="en-US" sz="1600">
              <a:solidFill>
                <a:srgbClr val="666666"/>
              </a:solidFill>
              <a:latin typeface="Kelson Sans RU" charset="0"/>
              <a:ea typeface="Kelson Sans RU" charset="0"/>
            </a:endParaRPr>
          </a:p>
          <a:p>
            <a:pPr marL="0" indent="0" algn="l" latinLnBrk="0" hangingPunct="1">
              <a:buFontTx/>
              <a:buNone/>
            </a:pPr>
            <a:r>
              <a:rPr lang="ru-RU" sz="1600">
                <a:solidFill>
                  <a:srgbClr val="666666"/>
                </a:solidFill>
                <a:latin typeface="Kelson Sans RU" charset="0"/>
                <a:ea typeface="Kelson Sans RU" charset="0"/>
              </a:rPr>
              <a:t>упоминается ароматная вода ( šim a). Процесс пропитки воды желаемым ароматом занял гораздо больше времени из-за «слабой растворимости большинства эфирных масел в воде». (Levey 1959: 140) Процесс производства парфюмированной воды гласит:</a:t>
            </a:r>
            <a:endParaRPr lang="ko-KR" altLang="en-US" sz="1600">
              <a:solidFill>
                <a:srgbClr val="666666"/>
              </a:solidFill>
              <a:latin typeface="Kelson Sans RU" charset="0"/>
              <a:ea typeface="Kelson Sans RU" charset="0"/>
            </a:endParaRPr>
          </a:p>
          <a:p>
            <a:pPr marL="0" indent="0" algn="l" latinLnBrk="0" hangingPunct="1">
              <a:buFontTx/>
              <a:buNone/>
            </a:pPr>
            <a:endParaRPr lang="ko-KR" altLang="en-US" sz="1600">
              <a:solidFill>
                <a:srgbClr val="666666"/>
              </a:solidFill>
              <a:latin typeface="Kelson Sans RU" charset="0"/>
              <a:ea typeface="Kelson Sans RU" charset="0"/>
            </a:endParaRPr>
          </a:p>
          <a:p>
            <a:pPr marL="0" indent="0" algn="l" latinLnBrk="0" hangingPunct="1">
              <a:buFontTx/>
              <a:buNone/>
            </a:pPr>
            <a:r>
              <a:rPr lang="ru-RU" sz="1600">
                <a:solidFill>
                  <a:srgbClr val="666666"/>
                </a:solidFill>
                <a:latin typeface="Kelson Sans RU" charset="0"/>
                <a:ea typeface="Kelson Sans RU" charset="0"/>
              </a:rPr>
              <a:t>"Ниже приводится методика подготовки 10 га товарного масла для устранения запаха бальзама. На мелком сите осветлить и перелить в колбу. Пусть остается на месяц. Через месяц вы переложите его в горшок дикару. Произведете это за 40 промываний бальзамом. Вода для мытья царя - так называется это" </a:t>
            </a:r>
            <a:endParaRPr lang="ko-KR" altLang="en-US" sz="1600">
              <a:solidFill>
                <a:srgbClr val="666666"/>
              </a:solidFill>
              <a:latin typeface="Kelson Sans RU" charset="0"/>
              <a:ea typeface="Kelson Sans RU" charset="0"/>
            </a:endParaRPr>
          </a:p>
          <a:p>
            <a:pPr marL="0" indent="0" algn="l" latinLnBrk="0" hangingPunct="1">
              <a:buFontTx/>
              <a:buNone/>
            </a:pPr>
            <a:endParaRPr lang="ko-KR" altLang="en-US" sz="1600">
              <a:solidFill>
                <a:srgbClr val="666666"/>
              </a:solidFill>
              <a:latin typeface="Kelson Sans RU" charset="0"/>
              <a:ea typeface="Kelson Sans RU" charset="0"/>
            </a:endParaRPr>
          </a:p>
          <a:p>
            <a:pPr marL="0" indent="0" algn="l" latinLnBrk="0" hangingPunct="1">
              <a:buFontTx/>
              <a:buNone/>
            </a:pPr>
            <a:r>
              <a:rPr lang="ru-RU" sz="1600">
                <a:solidFill>
                  <a:srgbClr val="666666"/>
                </a:solidFill>
                <a:latin typeface="Kelson Sans RU" charset="0"/>
                <a:ea typeface="Kelson Sans RU" charset="0"/>
              </a:rPr>
              <a:t>Обратите внимание, в частности, на продолжительность одного шага, один месяц, и количество «стирок», необходимых для производства этого продукта, сорок. Производство парфюмированной воды было непростым делом, требующим много времени и навыков для производства небольшого количества.</a:t>
            </a:r>
            <a:endParaRPr lang="ko-KR" altLang="en-US" sz="1600">
              <a:solidFill>
                <a:srgbClr val="666666"/>
              </a:solidFill>
              <a:latin typeface="Kelson Sans RU" charset="0"/>
              <a:ea typeface="Kelson Sans RU" charset="0"/>
            </a:endParaRPr>
          </a:p>
          <a:p>
            <a:pPr marL="0" indent="0" algn="l" latinLnBrk="0" hangingPunct="1">
              <a:buFontTx/>
              <a:buNone/>
            </a:pPr>
            <a:endParaRPr lang="ko-KR" altLang="en-US" sz="1600">
              <a:solidFill>
                <a:srgbClr val="666666"/>
              </a:solidFill>
              <a:latin typeface="Kelson Sans RU" charset="0"/>
              <a:ea typeface="Kelson Sans RU" charset="0"/>
            </a:endParaRPr>
          </a:p>
          <a:p>
            <a:pPr marL="0" indent="0" algn="l" latinLnBrk="0" hangingPunct="1">
              <a:buFontTx/>
              <a:buNone/>
            </a:pPr>
            <a:r>
              <a:rPr lang="ru-RU" sz="1600">
                <a:solidFill>
                  <a:srgbClr val="666666"/>
                </a:solidFill>
                <a:latin typeface="Kelson Sans RU" charset="0"/>
                <a:ea typeface="Kelson Sans RU" charset="0"/>
              </a:rPr>
              <a:t>https://cdli.ucla.edu/pubs/cdlj/2014/cdlj2014_001.html</a:t>
            </a:r>
            <a:endParaRPr lang="ko-KR" altLang="en-US" sz="1600">
              <a:solidFill>
                <a:srgbClr val="666666"/>
              </a:solidFill>
              <a:latin typeface="Kelson Sans RU" charset="0"/>
              <a:ea typeface="Kelson Sans RU" charset="0"/>
            </a:endParaRPr>
          </a:p>
          <a:p>
            <a:pPr marL="0" indent="0" algn="l" latinLnBrk="0" hangingPunct="1">
              <a:buFontTx/>
              <a:buNone/>
            </a:pPr>
            <a:endParaRPr lang="ko-KR" altLang="en-US" sz="1200">
              <a:solidFill>
                <a:srgbClr val="666666"/>
              </a:solidFill>
              <a:latin typeface="Kelson Sans RU" charset="0"/>
              <a:ea typeface="Kelson Sans RU" charset="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p:nvPr>
        </p:nvSpPr>
        <p:spPr>
          <a:xfrm>
            <a:off x="838200" y="365125"/>
            <a:ext cx="10517505" cy="1327785"/>
          </a:xfrm>
          <a:prstGeom prst="rect">
            <a:avLst/>
          </a:prstGeom>
        </p:spPr>
        <p:txBody>
          <a:bodyPr vert="horz" wrap="square" lIns="91440" tIns="45720" rIns="91440" bIns="45720" numCol="1" anchor="ctr">
            <a:normAutofit/>
          </a:bodyPr>
          <a:lstStyle/>
          <a:p>
            <a:pPr marL="0" indent="0" rtl="0" latinLnBrk="0">
              <a:buFontTx/>
              <a:buNone/>
            </a:pPr>
            <a:r>
              <a:rPr lang="ru-RU" sz="4400">
                <a:latin typeface="Kelson Sans RU" charset="0"/>
                <a:ea typeface="Kelson Sans RU" charset="0"/>
              </a:rPr>
              <a:t>3000г. до н.э: Шумеры - биотехнологии</a:t>
            </a:r>
            <a:endParaRPr lang="ko-KR" altLang="en-US" sz="4400">
              <a:latin typeface="Kelson Sans RU" charset="0"/>
              <a:ea typeface="Kelson Sans RU" charset="0"/>
            </a:endParaRPr>
          </a:p>
        </p:txBody>
      </p:sp>
      <p:pic>
        <p:nvPicPr>
          <p:cNvPr id="7" name="Рисунок 21"/>
          <p:cNvPicPr>
            <a:picLocks noChangeAspect="1"/>
          </p:cNvPicPr>
          <p:nvPr/>
        </p:nvPicPr>
        <p:blipFill rotWithShape="1">
          <a:blip r:embed="rId2" cstate="print">
            <a:extLst>
              <a:ext uri="{28A0092B-C50C-407E-A947-70E740481C1C}">
                <a14:useLocalDpi xmlns:a14="http://schemas.microsoft.com/office/drawing/2010/main" val="0"/>
              </a:ext>
            </a:extLst>
          </a:blip>
          <a:stretch>
            <a:fillRect/>
          </a:stretch>
        </p:blipFill>
        <p:spPr>
          <a:xfrm>
            <a:off x="857250" y="1695450"/>
            <a:ext cx="7296785" cy="4534535"/>
          </a:xfrm>
          <a:prstGeom prst="rect">
            <a:avLst/>
          </a:prstGeom>
          <a:noFill/>
        </p:spPr>
      </p:pic>
      <p:sp>
        <p:nvSpPr>
          <p:cNvPr id="8" name="Текстовое поле 22"/>
          <p:cNvSpPr txBox="1">
            <a:spLocks/>
          </p:cNvSpPr>
          <p:nvPr/>
        </p:nvSpPr>
        <p:spPr>
          <a:xfrm>
            <a:off x="8191500" y="1914525"/>
            <a:ext cx="3905885" cy="3138805"/>
          </a:xfrm>
          <a:prstGeom prst="rect">
            <a:avLst/>
          </a:prstGeom>
          <a:noFill/>
          <a:ln w="0">
            <a:noFill/>
            <a:prstDash/>
          </a:ln>
        </p:spPr>
        <p:txBody>
          <a:bodyPr vert="horz" wrap="square" lIns="89535" tIns="46355" rIns="89535" bIns="46355" anchor="t">
            <a:spAutoFit/>
          </a:bodyPr>
          <a:lstStyle/>
          <a:p>
            <a:pPr marL="0" indent="0" algn="l" hangingPunct="1"/>
            <a:r>
              <a:rPr sz="1800">
                <a:latin typeface="Segoe UI" charset="0"/>
                <a:ea typeface="Segoe UI" charset="0"/>
              </a:rPr>
              <a:t>Оттиск шумерской цилиндрической печати периода ранней династии IIIa (около 2600 г. до н.э .; см. Woolley 1934, pl. 200, № 102 [BM 121545]). В верхнем ряду изображены люди, пьющие пиво. Привычка пить пиво вместе из большого сосуда на длинных стеблях вышла из моды после упадка шумерской культуры во 2- м тысячелетии до нашей эры.</a:t>
            </a:r>
            <a:endParaRPr lang="ko-KR" altLang="en-US" sz="1800">
              <a:latin typeface="Segoe UI" charset="0"/>
              <a:ea typeface="Segoe UI" charset="0"/>
            </a:endParaRPr>
          </a:p>
        </p:txBody>
      </p:sp>
      <p:sp>
        <p:nvSpPr>
          <p:cNvPr id="9" name="Текстовое поле 23"/>
          <p:cNvSpPr txBox="1">
            <a:spLocks/>
          </p:cNvSpPr>
          <p:nvPr/>
        </p:nvSpPr>
        <p:spPr>
          <a:xfrm>
            <a:off x="923925" y="6248400"/>
            <a:ext cx="11078210" cy="370205"/>
          </a:xfrm>
          <a:prstGeom prst="rect">
            <a:avLst/>
          </a:prstGeom>
          <a:noFill/>
          <a:ln w="0">
            <a:noFill/>
            <a:prstDash/>
          </a:ln>
        </p:spPr>
        <p:txBody>
          <a:bodyPr vert="horz" wrap="square" lIns="89535" tIns="46355" rIns="89535" bIns="46355" anchor="t">
            <a:spAutoFit/>
          </a:bodyPr>
          <a:lstStyle/>
          <a:p>
            <a:pPr marL="0" indent="0" algn="l" hangingPunct="1"/>
            <a:r>
              <a:rPr sz="1800">
                <a:latin typeface="Segoe UI" charset="0"/>
                <a:ea typeface="Segoe UI" charset="0"/>
              </a:rPr>
              <a:t>https://cdli.ucla.edu/pubs/cdlj/2012/cdlj2012_002.html</a:t>
            </a:r>
            <a:endParaRPr lang="ko-KR" altLang="en-US" sz="1800">
              <a:latin typeface="Segoe UI" charset="0"/>
              <a:ea typeface="Segoe UI" charset="0"/>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p:nvPr>
        </p:nvSpPr>
        <p:spPr>
          <a:xfrm>
            <a:off x="838200" y="365125"/>
            <a:ext cx="10517505" cy="1327785"/>
          </a:xfrm>
          <a:prstGeom prst="rect">
            <a:avLst/>
          </a:prstGeom>
        </p:spPr>
        <p:txBody>
          <a:bodyPr vert="horz" wrap="square" lIns="91440" tIns="45720" rIns="91440" bIns="45720" numCol="1" anchor="ctr">
            <a:normAutofit/>
          </a:bodyPr>
          <a:lstStyle/>
          <a:p>
            <a:pPr marL="0" indent="0" rtl="0" latinLnBrk="0">
              <a:buFontTx/>
              <a:buNone/>
            </a:pPr>
            <a:r>
              <a:rPr lang="ru-RU" sz="4400">
                <a:latin typeface="Kelson Sans RU" charset="0"/>
                <a:ea typeface="Kelson Sans RU" charset="0"/>
              </a:rPr>
              <a:t>3000г. до н.э: Шумеры - биотехнологии</a:t>
            </a:r>
            <a:endParaRPr lang="ko-KR" altLang="en-US" sz="4400">
              <a:latin typeface="Kelson Sans RU" charset="0"/>
              <a:ea typeface="Kelson Sans RU" charset="0"/>
            </a:endParaRPr>
          </a:p>
        </p:txBody>
      </p:sp>
      <p:sp>
        <p:nvSpPr>
          <p:cNvPr id="4" name="Rect 0"/>
          <p:cNvSpPr txBox="1">
            <a:spLocks/>
          </p:cNvSpPr>
          <p:nvPr/>
        </p:nvSpPr>
        <p:spPr>
          <a:xfrm>
            <a:off x="771525" y="1846580"/>
            <a:ext cx="10201275" cy="4712970"/>
          </a:xfrm>
          <a:prstGeom prst="rect">
            <a:avLst/>
          </a:prstGeom>
          <a:noFill/>
          <a:ln w="0">
            <a:noFill/>
            <a:prstDash/>
          </a:ln>
        </p:spPr>
        <p:txBody>
          <a:bodyPr vert="horz" wrap="square" lIns="89535" tIns="46355" rIns="89535" bIns="46355" numCol="1" anchor="t">
            <a:spAutoFit/>
          </a:bodyPr>
          <a:lstStyle/>
          <a:p>
            <a:pPr marL="0" indent="0" algn="l" latinLnBrk="0" hangingPunct="1">
              <a:buFontTx/>
              <a:buNone/>
            </a:pPr>
            <a:r>
              <a:rPr lang="ru-RU" sz="1200">
                <a:solidFill>
                  <a:srgbClr val="666666"/>
                </a:solidFill>
                <a:latin typeface="Kelson Sans RU" charset="0"/>
                <a:ea typeface="Kelson Sans RU" charset="0"/>
              </a:rPr>
              <a:t>1-4.Рожденный текущей водой ……, о котором нежно заботится Нинуршана ! Нинкаси , рожденная текущей водой ……, о которой нежно заботится Нинḫурсана !</a:t>
            </a:r>
            <a:endParaRPr lang="ko-KR" altLang="en-US" sz="1200">
              <a:solidFill>
                <a:srgbClr val="666666"/>
              </a:solidFill>
              <a:latin typeface="Kelson Sans RU" charset="0"/>
              <a:ea typeface="Kelson Sans RU" charset="0"/>
            </a:endParaRPr>
          </a:p>
          <a:p>
            <a:pPr marL="0" indent="0" algn="l" latinLnBrk="0" hangingPunct="1">
              <a:buFontTx/>
              <a:buNone/>
            </a:pPr>
            <a:r>
              <a:rPr lang="ru-RU" sz="1200">
                <a:solidFill>
                  <a:srgbClr val="666666"/>
                </a:solidFill>
                <a:latin typeface="Kelson Sans RU" charset="0"/>
                <a:ea typeface="Kelson Sans RU" charset="0"/>
              </a:rPr>
              <a:t>5-8.Основав ваш город на воске, она построила для вас его великие стены. Нинкаси , основав ваш город на воске, она построила для вас его великие стены.</a:t>
            </a:r>
            <a:endParaRPr lang="ko-KR" altLang="en-US" sz="1200">
              <a:solidFill>
                <a:srgbClr val="666666"/>
              </a:solidFill>
              <a:latin typeface="Kelson Sans RU" charset="0"/>
              <a:ea typeface="Kelson Sans RU" charset="0"/>
            </a:endParaRPr>
          </a:p>
          <a:p>
            <a:pPr marL="0" indent="0" algn="l" latinLnBrk="0" hangingPunct="1">
              <a:buFontTx/>
              <a:buNone/>
            </a:pPr>
            <a:r>
              <a:rPr lang="ru-RU" sz="1200">
                <a:solidFill>
                  <a:srgbClr val="666666"/>
                </a:solidFill>
                <a:latin typeface="Kelson Sans RU" charset="0"/>
                <a:ea typeface="Kelson Sans RU" charset="0"/>
              </a:rPr>
              <a:t>9-12.Ваш отец - Энки , лорд Нудиммуд , а ваша мать - Нинти , королева абзу . Нинкаси , твой отец - Энки , лорд Нудиммуд , а твоя мать - Нинти , королева абзу .</a:t>
            </a:r>
            <a:endParaRPr lang="ko-KR" altLang="en-US" sz="1200">
              <a:solidFill>
                <a:srgbClr val="666666"/>
              </a:solidFill>
              <a:latin typeface="Kelson Sans RU" charset="0"/>
              <a:ea typeface="Kelson Sans RU" charset="0"/>
            </a:endParaRPr>
          </a:p>
          <a:p>
            <a:pPr marL="0" indent="0" algn="l" latinLnBrk="0" hangingPunct="1">
              <a:buFontTx/>
              <a:buNone/>
            </a:pPr>
            <a:r>
              <a:rPr lang="ru-RU" sz="1200">
                <a:solidFill>
                  <a:srgbClr val="666666"/>
                </a:solidFill>
                <a:latin typeface="Kelson Sans RU" charset="0"/>
                <a:ea typeface="Kelson Sans RU" charset="0"/>
              </a:rPr>
              <a:t>13-16.Это вы обрабатываете …… и тесто большой лопатой, смешивая в яме пивной хлеб со сладкими ароматизаторами. Нинкаси , это ты обрабатываешь… и тесто большой лопатой, смешивая в яме пивной хлеб со сладкими ароматизаторами.</a:t>
            </a:r>
            <a:endParaRPr lang="ko-KR" altLang="en-US" sz="1200">
              <a:solidFill>
                <a:srgbClr val="666666"/>
              </a:solidFill>
              <a:latin typeface="Kelson Sans RU" charset="0"/>
              <a:ea typeface="Kelson Sans RU" charset="0"/>
            </a:endParaRPr>
          </a:p>
          <a:p>
            <a:pPr marL="0" indent="0" algn="l" latinLnBrk="0" hangingPunct="1">
              <a:buFontTx/>
              <a:buNone/>
            </a:pPr>
            <a:r>
              <a:rPr lang="ru-RU" sz="1200">
                <a:solidFill>
                  <a:srgbClr val="666666"/>
                </a:solidFill>
                <a:latin typeface="Kelson Sans RU" charset="0"/>
                <a:ea typeface="Kelson Sans RU" charset="0"/>
              </a:rPr>
              <a:t>17-20.Это вы испекаете пивной хлеб в большой печи и приводите в порядок груды лущенного зерна. Нинкаси , это ты испекаешь пивной хлеб в большой печи и приводишь в порядок груды лущеного зерна.</a:t>
            </a:r>
            <a:endParaRPr lang="ko-KR" altLang="en-US" sz="1200">
              <a:solidFill>
                <a:srgbClr val="666666"/>
              </a:solidFill>
              <a:latin typeface="Kelson Sans RU" charset="0"/>
              <a:ea typeface="Kelson Sans RU" charset="0"/>
            </a:endParaRPr>
          </a:p>
          <a:p>
            <a:pPr marL="0" indent="0" algn="l" latinLnBrk="0" hangingPunct="1">
              <a:buFontTx/>
              <a:buNone/>
            </a:pPr>
            <a:r>
              <a:rPr lang="ru-RU" sz="1200">
                <a:solidFill>
                  <a:srgbClr val="666666"/>
                </a:solidFill>
                <a:latin typeface="Kelson Sans RU" charset="0"/>
                <a:ea typeface="Kelson Sans RU" charset="0"/>
              </a:rPr>
              <a:t>21-24.Это вы поливаете солод, покрытый землей; благородные псы охраняют его даже от властителей (?). Нинкаси , это ты поливаешь засыпанный землей солод; благородные псы охраняют его даже от властителей (?).</a:t>
            </a:r>
            <a:endParaRPr lang="ko-KR" altLang="en-US" sz="1200">
              <a:solidFill>
                <a:srgbClr val="666666"/>
              </a:solidFill>
              <a:latin typeface="Kelson Sans RU" charset="0"/>
              <a:ea typeface="Kelson Sans RU" charset="0"/>
            </a:endParaRPr>
          </a:p>
          <a:p>
            <a:pPr marL="0" indent="0" algn="l" latinLnBrk="0" hangingPunct="1">
              <a:buFontTx/>
              <a:buNone/>
            </a:pPr>
            <a:r>
              <a:rPr lang="ru-RU" sz="1200">
                <a:solidFill>
                  <a:srgbClr val="666666"/>
                </a:solidFill>
                <a:latin typeface="Kelson Sans RU" charset="0"/>
                <a:ea typeface="Kelson Sans RU" charset="0"/>
              </a:rPr>
              <a:t>25-28.Это вы замачиваете солод в банке; волны поднимаются, волны падают. Нинкаси , это ты замачиваешь солод в банке; волны поднимаются, волны падают.</a:t>
            </a:r>
            <a:endParaRPr lang="ko-KR" altLang="en-US" sz="1200">
              <a:solidFill>
                <a:srgbClr val="666666"/>
              </a:solidFill>
              <a:latin typeface="Kelson Sans RU" charset="0"/>
              <a:ea typeface="Kelson Sans RU" charset="0"/>
            </a:endParaRPr>
          </a:p>
          <a:p>
            <a:pPr marL="0" indent="0" algn="l" latinLnBrk="0" hangingPunct="1">
              <a:buFontTx/>
              <a:buNone/>
            </a:pPr>
            <a:r>
              <a:rPr lang="ru-RU" sz="1200">
                <a:solidFill>
                  <a:srgbClr val="666666"/>
                </a:solidFill>
                <a:latin typeface="Kelson Sans RU" charset="0"/>
                <a:ea typeface="Kelson Sans RU" charset="0"/>
              </a:rPr>
              <a:t>29-32.Вы выкладываете приготовленное сусло на большие тростниковые циновки; крутость преодолевает ……. Нинкаси , это ты намазываешь вареное пюре на большие тростниковые циновки; крутость преодолевает …….</a:t>
            </a:r>
            <a:endParaRPr lang="ko-KR" altLang="en-US" sz="1200">
              <a:solidFill>
                <a:srgbClr val="666666"/>
              </a:solidFill>
              <a:latin typeface="Kelson Sans RU" charset="0"/>
              <a:ea typeface="Kelson Sans RU" charset="0"/>
            </a:endParaRPr>
          </a:p>
          <a:p>
            <a:pPr marL="0" indent="0" algn="l" latinLnBrk="0" hangingPunct="1">
              <a:buFontTx/>
              <a:buNone/>
            </a:pPr>
            <a:r>
              <a:rPr lang="ru-RU" sz="1200">
                <a:solidFill>
                  <a:srgbClr val="666666"/>
                </a:solidFill>
                <a:latin typeface="Kelson Sans RU" charset="0"/>
                <a:ea typeface="Kelson Sans RU" charset="0"/>
              </a:rPr>
              <a:t>33-36.Это вы держите обеими руками большой сладкий червец, варите его с медом и вином. Нинкаси , это ты держишь обеими руками большой сладкий червец, заваривая его с медом и вином.</a:t>
            </a:r>
            <a:endParaRPr lang="ko-KR" altLang="en-US" sz="1200">
              <a:solidFill>
                <a:srgbClr val="666666"/>
              </a:solidFill>
              <a:latin typeface="Kelson Sans RU" charset="0"/>
              <a:ea typeface="Kelson Sans RU" charset="0"/>
            </a:endParaRPr>
          </a:p>
          <a:p>
            <a:pPr marL="0" indent="0" algn="l" latinLnBrk="0" hangingPunct="1">
              <a:buFontTx/>
              <a:buNone/>
            </a:pPr>
            <a:r>
              <a:rPr lang="ru-RU" sz="1200">
                <a:solidFill>
                  <a:srgbClr val="666666"/>
                </a:solidFill>
                <a:latin typeface="Kelson Sans RU" charset="0"/>
                <a:ea typeface="Kelson Sans RU" charset="0"/>
              </a:rPr>
              <a:t>37-40.1 строчка фрагментарно Вы… сладкоежка к сосуду. Нинкаси , ……. Вы… сладкоежка для сосуда.</a:t>
            </a:r>
            <a:endParaRPr lang="ko-KR" altLang="en-US" sz="1200">
              <a:solidFill>
                <a:srgbClr val="666666"/>
              </a:solidFill>
              <a:latin typeface="Kelson Sans RU" charset="0"/>
              <a:ea typeface="Kelson Sans RU" charset="0"/>
            </a:endParaRPr>
          </a:p>
          <a:p>
            <a:pPr marL="0" indent="0" algn="l" latinLnBrk="0" hangingPunct="1">
              <a:buFontTx/>
              <a:buNone/>
            </a:pPr>
            <a:r>
              <a:rPr lang="ru-RU" sz="1200">
                <a:solidFill>
                  <a:srgbClr val="666666"/>
                </a:solidFill>
                <a:latin typeface="Kelson Sans RU" charset="0"/>
                <a:ea typeface="Kelson Sans RU" charset="0"/>
              </a:rPr>
              <a:t>41-44.Вы помещаете чан для брожения, который издает приятный звук, соответственно, на большой сборный чан. Нинкаси , вы ставите чан для брожения, который издает приятный звук, соответственно, на большой сборный чан.</a:t>
            </a:r>
            <a:endParaRPr lang="ko-KR" altLang="en-US" sz="1200">
              <a:solidFill>
                <a:srgbClr val="666666"/>
              </a:solidFill>
              <a:latin typeface="Kelson Sans RU" charset="0"/>
              <a:ea typeface="Kelson Sans RU" charset="0"/>
            </a:endParaRPr>
          </a:p>
          <a:p>
            <a:pPr marL="0" indent="0" algn="l" latinLnBrk="0" hangingPunct="1">
              <a:buFontTx/>
              <a:buNone/>
            </a:pPr>
            <a:r>
              <a:rPr lang="ru-RU" sz="1200">
                <a:solidFill>
                  <a:srgbClr val="666666"/>
                </a:solidFill>
                <a:latin typeface="Kelson Sans RU" charset="0"/>
                <a:ea typeface="Kelson Sans RU" charset="0"/>
              </a:rPr>
              <a:t>45-48.Это вы разливаете фильтрованное пиво из коллекторного чана; это похоже на натиск Тигра и Евфрата . Нинкаси , это ты разливаешь фильтрованное пиво из коллекторного чана; это похоже на натиск Тигра и Евфрата .</a:t>
            </a:r>
            <a:endParaRPr lang="ko-KR" altLang="en-US" sz="1200">
              <a:solidFill>
                <a:srgbClr val="666666"/>
              </a:solidFill>
              <a:latin typeface="Kelson Sans RU" charset="0"/>
              <a:ea typeface="Kelson Sans RU" charset="0"/>
            </a:endParaRPr>
          </a:p>
          <a:p>
            <a:pPr marL="0" indent="0" algn="l" latinLnBrk="0" hangingPunct="1">
              <a:buFontTx/>
              <a:buNone/>
            </a:pPr>
            <a:endParaRPr lang="ko-KR" altLang="en-US" sz="1200">
              <a:solidFill>
                <a:srgbClr val="666666"/>
              </a:solidFill>
              <a:latin typeface="Kelson Sans RU" charset="0"/>
              <a:ea typeface="Kelson Sans RU" charset="0"/>
            </a:endParaRPr>
          </a:p>
          <a:p>
            <a:pPr marL="0" indent="0" algn="l" latinLnBrk="0" hangingPunct="1">
              <a:buFontTx/>
              <a:buNone/>
            </a:pPr>
            <a:r>
              <a:rPr lang="ru-RU" sz="1200">
                <a:solidFill>
                  <a:srgbClr val="666666"/>
                </a:solidFill>
                <a:latin typeface="Kelson Sans RU" charset="0"/>
                <a:ea typeface="Kelson Sans RU" charset="0"/>
              </a:rPr>
              <a:t>https://cdli.ucla.edu/pubs/cdlj/2012/cdlj2012_002.html</a:t>
            </a:r>
            <a:endParaRPr lang="ko-KR" altLang="en-US" sz="1200">
              <a:solidFill>
                <a:srgbClr val="666666"/>
              </a:solidFill>
              <a:latin typeface="Kelson Sans RU" charset="0"/>
              <a:ea typeface="Kelson Sans RU" charset="0"/>
            </a:endParaRPr>
          </a:p>
        </p:txBody>
      </p:sp>
      <p:sp>
        <p:nvSpPr>
          <p:cNvPr id="6" name="Rect 0"/>
          <p:cNvSpPr txBox="1">
            <a:spLocks/>
          </p:cNvSpPr>
          <p:nvPr/>
        </p:nvSpPr>
        <p:spPr>
          <a:xfrm>
            <a:off x="876300" y="1438275"/>
            <a:ext cx="10382885" cy="832485"/>
          </a:xfrm>
          <a:prstGeom prst="rect">
            <a:avLst/>
          </a:prstGeom>
          <a:noFill/>
          <a:ln w="0">
            <a:noFill/>
            <a:prstDash/>
          </a:ln>
        </p:spPr>
        <p:txBody>
          <a:bodyPr vert="horz" wrap="square" lIns="89535" tIns="46355" rIns="89535" bIns="46355" anchor="t">
            <a:spAutoFit/>
          </a:bodyPr>
          <a:lstStyle/>
          <a:p>
            <a:pPr marL="0" indent="0" algn="l" hangingPunct="1"/>
            <a:r>
              <a:rPr sz="1200">
                <a:latin typeface="Kelson Sans RU" charset="0"/>
                <a:ea typeface="Kelson Sans RU" charset="0"/>
              </a:rPr>
              <a:t>Гимн Нинкаси</a:t>
            </a:r>
            <a:r>
              <a:rPr lang="ru-RU" sz="1200">
                <a:latin typeface="Kelson Sans RU" charset="0"/>
                <a:ea typeface="Kelson Sans RU" charset="0"/>
              </a:rPr>
              <a:t> - описание технологии пивоварения</a:t>
            </a:r>
            <a:endParaRPr lang="ko-KR" altLang="en-US" sz="1200">
              <a:latin typeface="Kelson Sans RU" charset="0"/>
              <a:ea typeface="Kelson Sans RU" charset="0"/>
            </a:endParaRPr>
          </a:p>
          <a:p>
            <a:pPr marL="0" indent="0" algn="l" hangingPunct="1"/>
            <a:endParaRPr lang="ko-KR" altLang="en-US" sz="1200">
              <a:latin typeface="Kelson Sans RU" charset="0"/>
              <a:ea typeface="Kelson Sans RU" charset="0"/>
            </a:endParaRPr>
          </a:p>
          <a:p>
            <a:pPr marL="0" indent="0" algn="l" hangingPunct="1"/>
            <a:endParaRPr lang="ko-KR" altLang="en-US" sz="1200">
              <a:latin typeface="Kelson Sans RU" charset="0"/>
              <a:ea typeface="Kelson Sans RU" charset="0"/>
            </a:endParaRPr>
          </a:p>
          <a:p>
            <a:pPr marL="0" indent="0" algn="l" hangingPunct="1"/>
            <a:endParaRPr lang="ko-KR" altLang="en-US" sz="1200">
              <a:latin typeface="Kelson Sans RU" charset="0"/>
              <a:ea typeface="Kelson Sans RU" charset="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p:nvPr>
        </p:nvSpPr>
        <p:spPr>
          <a:xfrm>
            <a:off x="838200" y="365125"/>
            <a:ext cx="10517505" cy="1327785"/>
          </a:xfrm>
          <a:prstGeom prst="rect">
            <a:avLst/>
          </a:prstGeom>
        </p:spPr>
        <p:txBody>
          <a:bodyPr vert="horz" wrap="square" lIns="91440" tIns="45720" rIns="91440" bIns="45720" numCol="1" anchor="ctr">
            <a:normAutofit fontScale="90000"/>
          </a:bodyPr>
          <a:lstStyle/>
          <a:p>
            <a:pPr marL="0" indent="0" rtl="0" latinLnBrk="0">
              <a:buFontTx/>
              <a:buNone/>
            </a:pPr>
            <a:r>
              <a:rPr lang="ru-RU" sz="4400">
                <a:latin typeface="Kelson Sans RU" charset="0"/>
                <a:ea typeface="Kelson Sans RU" charset="0"/>
              </a:rPr>
              <a:t>Древняя Греция до н.э: первые биотехнологические процессы и естествознание</a:t>
            </a:r>
            <a:endParaRPr lang="ko-KR" altLang="en-US" sz="4400">
              <a:latin typeface="Kelson Sans RU" charset="0"/>
              <a:ea typeface="Kelson Sans RU" charset="0"/>
            </a:endParaRPr>
          </a:p>
        </p:txBody>
      </p:sp>
      <p:sp>
        <p:nvSpPr>
          <p:cNvPr id="4" name="Rect 0"/>
          <p:cNvSpPr txBox="1">
            <a:spLocks/>
          </p:cNvSpPr>
          <p:nvPr/>
        </p:nvSpPr>
        <p:spPr>
          <a:xfrm>
            <a:off x="838200" y="4970780"/>
            <a:ext cx="10782300" cy="1754505"/>
          </a:xfrm>
          <a:prstGeom prst="rect">
            <a:avLst/>
          </a:prstGeom>
          <a:noFill/>
          <a:ln w="0">
            <a:noFill/>
            <a:prstDash/>
          </a:ln>
        </p:spPr>
        <p:txBody>
          <a:bodyPr vert="horz" wrap="square" lIns="89535" tIns="46355" rIns="89535" bIns="46355" numCol="1" anchor="t">
            <a:spAutoFit/>
          </a:bodyPr>
          <a:lstStyle/>
          <a:p>
            <a:pPr marL="0" indent="0" algn="l" latinLnBrk="0" hangingPunct="1">
              <a:buFontTx/>
              <a:buNone/>
            </a:pPr>
            <a:r>
              <a:rPr lang="ru-RU">
                <a:solidFill>
                  <a:srgbClr val="666666"/>
                </a:solidFill>
                <a:latin typeface="Kelson Sans RU" charset="0"/>
                <a:ea typeface="Kelson Sans RU" charset="0"/>
              </a:rPr>
              <a:t>Когда фракийцы научились делать пиво, состояние опьянения они стали представлять как божественное и воздавать хвалу Вакху. Когда же позднее они познали вино и стали его употреблять, поклонение Вакху возросло еще более. Позже культ Вакха был перенят древними греками. Бертран Рассел указывает на этот факт как на начало активного естествознания, в отличии от восточных культур с созерцанием природы, древние греки пытались активно влиять на бога - выпивая, "впуская его в себя", проводили первые естественнонаучные опыты.</a:t>
            </a:r>
            <a:endParaRPr lang="ko-KR" altLang="en-US">
              <a:solidFill>
                <a:srgbClr val="666666"/>
              </a:solidFill>
              <a:latin typeface="Kelson Sans RU" charset="0"/>
              <a:ea typeface="Kelson Sans RU" charset="0"/>
            </a:endParaRPr>
          </a:p>
        </p:txBody>
      </p:sp>
      <p:pic>
        <p:nvPicPr>
          <p:cNvPr id="5" name="Рисунок 12"/>
          <p:cNvPicPr>
            <a:picLocks noChangeAspect="1"/>
          </p:cNvPicPr>
          <p:nvPr/>
        </p:nvPicPr>
        <p:blipFill rotWithShape="1">
          <a:blip r:embed="rId2" cstate="print">
            <a:extLst>
              <a:ext uri="{28A0092B-C50C-407E-A947-70E740481C1C}">
                <a14:useLocalDpi xmlns:a14="http://schemas.microsoft.com/office/drawing/2010/main" val="0"/>
              </a:ext>
            </a:extLst>
          </a:blip>
          <a:stretch>
            <a:fillRect/>
          </a:stretch>
        </p:blipFill>
        <p:spPr>
          <a:xfrm>
            <a:off x="666750" y="1962150"/>
            <a:ext cx="2124710" cy="2839085"/>
          </a:xfrm>
          <a:prstGeom prst="rect">
            <a:avLst/>
          </a:prstGeom>
          <a:noFill/>
        </p:spPr>
      </p:pic>
      <p:pic>
        <p:nvPicPr>
          <p:cNvPr id="6" name="Рисунок 13"/>
          <p:cNvPicPr>
            <a:picLocks noChangeAspect="1"/>
          </p:cNvPicPr>
          <p:nvPr/>
        </p:nvPicPr>
        <p:blipFill rotWithShape="1">
          <a:blip r:embed="rId3" cstate="print">
            <a:extLst>
              <a:ext uri="{28A0092B-C50C-407E-A947-70E740481C1C}">
                <a14:useLocalDpi xmlns:a14="http://schemas.microsoft.com/office/drawing/2010/main" val="0"/>
              </a:ext>
            </a:extLst>
          </a:blip>
          <a:stretch>
            <a:fillRect/>
          </a:stretch>
        </p:blipFill>
        <p:spPr>
          <a:xfrm>
            <a:off x="2895600" y="1962150"/>
            <a:ext cx="2829560" cy="2829560"/>
          </a:xfrm>
          <a:prstGeom prst="rect">
            <a:avLst/>
          </a:prstGeom>
          <a:noFill/>
        </p:spPr>
      </p:pic>
      <p:pic>
        <p:nvPicPr>
          <p:cNvPr id="7" name="Рисунок 14"/>
          <p:cNvPicPr>
            <a:picLocks noChangeAspect="1"/>
          </p:cNvPicPr>
          <p:nvPr/>
        </p:nvPicPr>
        <p:blipFill rotWithShape="1">
          <a:blip r:embed="rId4" cstate="print">
            <a:extLst>
              <a:ext uri="{28A0092B-C50C-407E-A947-70E740481C1C}">
                <a14:useLocalDpi xmlns:a14="http://schemas.microsoft.com/office/drawing/2010/main" val="0"/>
              </a:ext>
            </a:extLst>
          </a:blip>
          <a:stretch>
            <a:fillRect/>
          </a:stretch>
        </p:blipFill>
        <p:spPr>
          <a:xfrm>
            <a:off x="5829300" y="1990725"/>
            <a:ext cx="5791835" cy="2810510"/>
          </a:xfrm>
          <a:prstGeom prst="rect">
            <a:avLst/>
          </a:prstGeom>
          <a:noFill/>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p:nvPr>
        </p:nvSpPr>
        <p:spPr>
          <a:xfrm>
            <a:off x="838200" y="365125"/>
            <a:ext cx="10517505" cy="1327785"/>
          </a:xfrm>
          <a:prstGeom prst="rect">
            <a:avLst/>
          </a:prstGeom>
        </p:spPr>
        <p:txBody>
          <a:bodyPr vert="horz" wrap="square" lIns="91440" tIns="45720" rIns="91440" bIns="45720" numCol="1" anchor="ctr">
            <a:normAutofit/>
          </a:bodyPr>
          <a:lstStyle/>
          <a:p>
            <a:pPr marL="0" indent="0" rtl="0" latinLnBrk="0">
              <a:buFontTx/>
              <a:buNone/>
            </a:pPr>
            <a:r>
              <a:rPr lang="ru-RU" sz="4400">
                <a:latin typeface="Kelson Sans RU" charset="0"/>
                <a:ea typeface="Kelson Sans RU" charset="0"/>
              </a:rPr>
              <a:t>р.х - н.э: историчность</a:t>
            </a:r>
            <a:endParaRPr lang="ko-KR" altLang="en-US" sz="4400">
              <a:latin typeface="Kelson Sans RU" charset="0"/>
              <a:ea typeface="Kelson Sans RU" charset="0"/>
            </a:endParaRPr>
          </a:p>
        </p:txBody>
      </p:sp>
      <p:sp>
        <p:nvSpPr>
          <p:cNvPr id="4" name="Rect 0"/>
          <p:cNvSpPr txBox="1">
            <a:spLocks/>
          </p:cNvSpPr>
          <p:nvPr/>
        </p:nvSpPr>
        <p:spPr>
          <a:xfrm>
            <a:off x="4705350" y="1760855"/>
            <a:ext cx="6648450" cy="4246245"/>
          </a:xfrm>
          <a:prstGeom prst="rect">
            <a:avLst/>
          </a:prstGeom>
          <a:noFill/>
          <a:ln w="0">
            <a:noFill/>
            <a:prstDash/>
          </a:ln>
        </p:spPr>
        <p:txBody>
          <a:bodyPr vert="horz" wrap="square" lIns="89535" tIns="46355" rIns="89535" bIns="46355" numCol="1" anchor="t">
            <a:spAutoFit/>
          </a:bodyPr>
          <a:lstStyle/>
          <a:p>
            <a:pPr marL="0" indent="0" algn="l" latinLnBrk="0" hangingPunct="1">
              <a:buFontTx/>
              <a:buNone/>
            </a:pPr>
            <a:r>
              <a:rPr lang="ru-RU">
                <a:solidFill>
                  <a:srgbClr val="666666"/>
                </a:solidFill>
                <a:latin typeface="Kelson Sans RU" charset="0"/>
                <a:ea typeface="Kelson Sans RU" charset="0"/>
              </a:rPr>
              <a:t>Эллинскому миру неизвестно историческое сознание, греки воспринимали мир эстетически, как завершенный и гармонический космос. Греки рассматривают мир статически, а не в развитии: "Они представляли себе движение истории как груговорот. Поэтому для греческого сознания не было того отношения к будущему, которое сделалось бы исходной точкой восприятия исторического процесса и сделало бы возможным сознание истории как некоторой завершенной драмы" - Бердяев Н., Смысл истории</a:t>
            </a:r>
            <a:endParaRPr lang="ko-KR" altLang="en-US">
              <a:solidFill>
                <a:srgbClr val="666666"/>
              </a:solidFill>
              <a:latin typeface="Kelson Sans RU" charset="0"/>
              <a:ea typeface="Kelson Sans RU" charset="0"/>
            </a:endParaRPr>
          </a:p>
          <a:p>
            <a:pPr marL="0" indent="0" algn="l" latinLnBrk="0" hangingPunct="1">
              <a:buFontTx/>
              <a:buNone/>
            </a:pPr>
            <a:endParaRPr lang="ko-KR" altLang="en-US">
              <a:solidFill>
                <a:srgbClr val="666666"/>
              </a:solidFill>
              <a:latin typeface="Kelson Sans RU" charset="0"/>
              <a:ea typeface="Kelson Sans RU" charset="0"/>
            </a:endParaRPr>
          </a:p>
          <a:p>
            <a:pPr marL="0" indent="0" algn="l" latinLnBrk="0" hangingPunct="1">
              <a:buFontTx/>
              <a:buNone/>
            </a:pPr>
            <a:r>
              <a:rPr lang="ru-RU">
                <a:solidFill>
                  <a:srgbClr val="666666"/>
                </a:solidFill>
                <a:latin typeface="Kelson Sans RU" charset="0"/>
                <a:ea typeface="Kelson Sans RU" charset="0"/>
              </a:rPr>
              <a:t>Христианство освободило от природы человеческий дух. Дух перестал быть рабом природы. Природа осталась в языческом мире. В результате этого "освободительного процесса" природа превратилась в нечто механическое, тогда как в античном мире она представляла собой живой организм.</a:t>
            </a:r>
            <a:endParaRPr lang="ko-KR" altLang="en-US">
              <a:solidFill>
                <a:srgbClr val="666666"/>
              </a:solidFill>
              <a:latin typeface="Kelson Sans RU" charset="0"/>
              <a:ea typeface="Kelson Sans RU" charset="0"/>
            </a:endParaRPr>
          </a:p>
        </p:txBody>
      </p:sp>
      <p:pic>
        <p:nvPicPr>
          <p:cNvPr id="5" name="Рисунок 11"/>
          <p:cNvPicPr>
            <a:picLocks noChangeAspect="1"/>
          </p:cNvPicPr>
          <p:nvPr/>
        </p:nvPicPr>
        <p:blipFill rotWithShape="1">
          <a:blip r:embed="rId2" cstate="print">
            <a:extLst>
              <a:ext uri="{28A0092B-C50C-407E-A947-70E740481C1C}">
                <a14:useLocalDpi xmlns:a14="http://schemas.microsoft.com/office/drawing/2010/main" val="0"/>
              </a:ext>
            </a:extLst>
          </a:blip>
          <a:stretch>
            <a:fillRect/>
          </a:stretch>
        </p:blipFill>
        <p:spPr>
          <a:xfrm>
            <a:off x="920115" y="1447800"/>
            <a:ext cx="3395345" cy="5410835"/>
          </a:xfrm>
          <a:prstGeom prst="rect">
            <a:avLst/>
          </a:prstGeom>
          <a:noFill/>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p:nvPr>
        </p:nvSpPr>
        <p:spPr>
          <a:xfrm>
            <a:off x="838200" y="365125"/>
            <a:ext cx="10516870" cy="1327150"/>
          </a:xfrm>
          <a:prstGeom prst="rect">
            <a:avLst/>
          </a:prstGeom>
        </p:spPr>
        <p:txBody>
          <a:bodyPr vert="horz" wrap="square" lIns="91440" tIns="45720" rIns="91440" bIns="45720" numCol="1" anchor="ctr">
            <a:normAutofit/>
          </a:bodyPr>
          <a:lstStyle/>
          <a:p>
            <a:pPr marL="0" indent="0" rtl="0" latinLnBrk="0">
              <a:buFontTx/>
              <a:buNone/>
            </a:pPr>
            <a:r>
              <a:rPr lang="en-US" dirty="0">
                <a:latin typeface="Kelson Sans RU" charset="0"/>
                <a:ea typeface="Kelson Sans RU" charset="0"/>
              </a:rPr>
              <a:t>XIII </a:t>
            </a:r>
            <a:r>
              <a:rPr lang="ru-RU" dirty="0">
                <a:latin typeface="Kelson Sans RU" charset="0"/>
                <a:ea typeface="Kelson Sans RU" charset="0"/>
              </a:rPr>
              <a:t>в: шприц</a:t>
            </a:r>
            <a:endParaRPr lang="ko-KR" altLang="en-US" dirty="0">
              <a:latin typeface="Kelson Sans RU" panose="02000500000000000000" pitchFamily="50" charset="0"/>
              <a:ea typeface="Kelson Sans RU" charset="0"/>
            </a:endParaRPr>
          </a:p>
        </p:txBody>
      </p:sp>
      <p:sp>
        <p:nvSpPr>
          <p:cNvPr id="4" name="Текстовое поле 8"/>
          <p:cNvSpPr txBox="1">
            <a:spLocks/>
          </p:cNvSpPr>
          <p:nvPr/>
        </p:nvSpPr>
        <p:spPr>
          <a:xfrm>
            <a:off x="838200" y="4104005"/>
            <a:ext cx="10781665" cy="2309495"/>
          </a:xfrm>
          <a:prstGeom prst="rect">
            <a:avLst/>
          </a:prstGeom>
          <a:noFill/>
          <a:ln w="0">
            <a:noFill/>
            <a:prstDash/>
          </a:ln>
        </p:spPr>
        <p:txBody>
          <a:bodyPr vert="horz" wrap="square" lIns="89535" tIns="46355" rIns="89535" bIns="46355" numCol="1" anchor="t">
            <a:spAutoFit/>
          </a:bodyPr>
          <a:lstStyle/>
          <a:p>
            <a:pPr marL="0" indent="0" algn="l" latinLnBrk="0" hangingPunct="1">
              <a:buFontTx/>
              <a:buNone/>
            </a:pPr>
            <a:r>
              <a:rPr lang="ru-RU" dirty="0">
                <a:solidFill>
                  <a:srgbClr val="666666"/>
                </a:solidFill>
                <a:latin typeface="Kelson Sans RU" panose="02000500000000000000" pitchFamily="50" charset="0"/>
                <a:ea typeface="Kelson Sans RU" charset="0"/>
              </a:rPr>
              <a:t>П</a:t>
            </a:r>
            <a:r>
              <a:rPr lang="ru-RU" sz="1800" b="0" i="0" dirty="0">
                <a:solidFill>
                  <a:srgbClr val="666666"/>
                </a:solidFill>
                <a:latin typeface="Kelson Sans RU" panose="02000500000000000000" pitchFamily="50" charset="0"/>
                <a:ea typeface="Kelson Sans RU" charset="0"/>
              </a:rPr>
              <a:t>о утверждениям историков, шприцы были известны в Европе ещё с XIII века. В средние века они делались из бычьего мочевого пузыря, к которому присоединялся тонкий наконечник из дерева или меди. Конструкция современного шприца, по некоторым данным, разработал в XVII веке французский математик Паскаль. Однако тогда «</a:t>
            </a:r>
            <a:r>
              <a:rPr lang="ru-RU" sz="1800" b="0" i="0" dirty="0" err="1">
                <a:solidFill>
                  <a:srgbClr val="666666"/>
                </a:solidFill>
                <a:latin typeface="Kelson Sans RU" panose="02000500000000000000" pitchFamily="50" charset="0"/>
                <a:ea typeface="Kelson Sans RU" charset="0"/>
              </a:rPr>
              <a:t>инъектор</a:t>
            </a:r>
            <a:r>
              <a:rPr lang="ru-RU" sz="1800" b="0" i="0" dirty="0">
                <a:solidFill>
                  <a:srgbClr val="666666"/>
                </a:solidFill>
                <a:latin typeface="Kelson Sans RU" panose="02000500000000000000" pitchFamily="50" charset="0"/>
                <a:ea typeface="Kelson Sans RU" charset="0"/>
              </a:rPr>
              <a:t> Паскаля» оказался невостребованным.</a:t>
            </a:r>
          </a:p>
          <a:p>
            <a:pPr marL="0" indent="0" algn="l" latinLnBrk="0" hangingPunct="1">
              <a:buFontTx/>
              <a:buNone/>
            </a:pPr>
            <a:endParaRPr lang="ru-RU" sz="1800" b="0" i="0" dirty="0">
              <a:solidFill>
                <a:srgbClr val="666666"/>
              </a:solidFill>
              <a:latin typeface="Kelson Sans RU" panose="02000500000000000000" pitchFamily="50" charset="0"/>
              <a:ea typeface="Kelson Sans RU" charset="0"/>
            </a:endParaRPr>
          </a:p>
          <a:p>
            <a:pPr marL="0" indent="0" algn="l" latinLnBrk="0" hangingPunct="1">
              <a:buFontTx/>
              <a:buNone/>
            </a:pPr>
            <a:r>
              <a:rPr lang="ru-RU" sz="1800" b="0" i="0" dirty="0">
                <a:solidFill>
                  <a:srgbClr val="666666"/>
                </a:solidFill>
                <a:latin typeface="Kelson Sans RU" panose="02000500000000000000" pitchFamily="50" charset="0"/>
                <a:ea typeface="Kelson Sans RU" charset="0"/>
              </a:rPr>
              <a:t>В том виде, в котором мы знаем его сейчас, шприц был изобретён в 1853 году ветеринаром Чарльзом </a:t>
            </a:r>
            <a:r>
              <a:rPr lang="ru-RU" sz="1800" b="0" i="0" dirty="0" err="1">
                <a:solidFill>
                  <a:srgbClr val="666666"/>
                </a:solidFill>
                <a:latin typeface="Kelson Sans RU" panose="02000500000000000000" pitchFamily="50" charset="0"/>
                <a:ea typeface="Kelson Sans RU" charset="0"/>
              </a:rPr>
              <a:t>Правазом</a:t>
            </a:r>
            <a:r>
              <a:rPr lang="ru-RU" sz="1800" b="0" i="0" dirty="0">
                <a:solidFill>
                  <a:srgbClr val="666666"/>
                </a:solidFill>
                <a:latin typeface="Kelson Sans RU" panose="02000500000000000000" pitchFamily="50" charset="0"/>
                <a:ea typeface="Kelson Sans RU" charset="0"/>
              </a:rPr>
              <a:t> и Александром Вудом независимо друг от друга. Внутрь каучукового цилиндра изобретатели вставили плотно подогнанный поршень с торчащим из него металлическим штырём.</a:t>
            </a:r>
            <a:endParaRPr lang="ko-KR" altLang="en-US" sz="1800" b="0" i="0" dirty="0">
              <a:solidFill>
                <a:srgbClr val="666666"/>
              </a:solidFill>
              <a:latin typeface="Kelson Sans RU" panose="02000500000000000000" pitchFamily="50" charset="0"/>
              <a:ea typeface="Kelson Sans RU" charset="0"/>
            </a:endParaRPr>
          </a:p>
        </p:txBody>
      </p:sp>
      <p:pic>
        <p:nvPicPr>
          <p:cNvPr id="15362" name="Picture 2">
            <a:extLst>
              <a:ext uri="{FF2B5EF4-FFF2-40B4-BE49-F238E27FC236}">
                <a16:creationId xmlns:a16="http://schemas.microsoft.com/office/drawing/2014/main" id="{2B17439A-CB43-4656-9760-082F1F80E0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2325" y="1447800"/>
            <a:ext cx="3199130" cy="2084070"/>
          </a:xfrm>
          <a:prstGeom prst="rect">
            <a:avLst/>
          </a:prstGeom>
          <a:noFill/>
          <a:extLst>
            <a:ext uri="{909E8E84-426E-40DD-AFC4-6F175D3DCCD1}">
              <a14:hiddenFill xmlns:a14="http://schemas.microsoft.com/office/drawing/2010/main">
                <a:solidFill>
                  <a:srgbClr val="FFFFFF"/>
                </a:solidFill>
              </a14:hiddenFill>
            </a:ext>
          </a:extLst>
        </p:spPr>
      </p:pic>
      <p:pic>
        <p:nvPicPr>
          <p:cNvPr id="15364" name="Picture 4">
            <a:extLst>
              <a:ext uri="{FF2B5EF4-FFF2-40B4-BE49-F238E27FC236}">
                <a16:creationId xmlns:a16="http://schemas.microsoft.com/office/drawing/2014/main" id="{DC0A1843-C65F-4513-957F-071BE661F2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70985" y="1455420"/>
            <a:ext cx="3097530" cy="2069465"/>
          </a:xfrm>
          <a:prstGeom prst="rect">
            <a:avLst/>
          </a:prstGeom>
          <a:noFill/>
          <a:extLst>
            <a:ext uri="{909E8E84-426E-40DD-AFC4-6F175D3DCCD1}">
              <a14:hiddenFill xmlns:a14="http://schemas.microsoft.com/office/drawing/2010/main">
                <a:solidFill>
                  <a:srgbClr val="FFFFFF"/>
                </a:solidFill>
              </a14:hiddenFill>
            </a:ext>
          </a:extLst>
        </p:spPr>
      </p:pic>
      <p:pic>
        <p:nvPicPr>
          <p:cNvPr id="15366" name="Picture 6">
            <a:extLst>
              <a:ext uri="{FF2B5EF4-FFF2-40B4-BE49-F238E27FC236}">
                <a16:creationId xmlns:a16="http://schemas.microsoft.com/office/drawing/2014/main" id="{56B5BC6F-5C73-4742-B6FB-86F12D58A75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23125" y="1455420"/>
            <a:ext cx="3097530" cy="20650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15310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p:nvPr>
        </p:nvSpPr>
        <p:spPr>
          <a:xfrm>
            <a:off x="838200" y="365125"/>
            <a:ext cx="10516870" cy="1327150"/>
          </a:xfrm>
          <a:prstGeom prst="rect">
            <a:avLst/>
          </a:prstGeom>
        </p:spPr>
        <p:txBody>
          <a:bodyPr vert="horz" wrap="square" lIns="91440" tIns="45720" rIns="91440" bIns="45720" numCol="1" anchor="ctr">
            <a:normAutofit/>
          </a:bodyPr>
          <a:lstStyle/>
          <a:p>
            <a:pPr marL="0" indent="0" rtl="0" latinLnBrk="0">
              <a:buFontTx/>
              <a:buNone/>
            </a:pPr>
            <a:r>
              <a:rPr lang="en-US" dirty="0">
                <a:latin typeface="Kelson Sans RU" charset="0"/>
                <a:ea typeface="Kelson Sans RU" charset="0"/>
              </a:rPr>
              <a:t>XIV </a:t>
            </a:r>
            <a:r>
              <a:rPr lang="ru-RU" dirty="0">
                <a:latin typeface="Kelson Sans RU" charset="0"/>
                <a:ea typeface="Kelson Sans RU" charset="0"/>
              </a:rPr>
              <a:t>в: маска</a:t>
            </a:r>
            <a:endParaRPr lang="ko-KR" altLang="en-US" dirty="0">
              <a:latin typeface="Kelson Sans RU" panose="02000500000000000000" pitchFamily="50" charset="0"/>
              <a:ea typeface="Kelson Sans RU" charset="0"/>
            </a:endParaRPr>
          </a:p>
        </p:txBody>
      </p:sp>
      <p:sp>
        <p:nvSpPr>
          <p:cNvPr id="3" name="TextBox 2">
            <a:extLst>
              <a:ext uri="{FF2B5EF4-FFF2-40B4-BE49-F238E27FC236}">
                <a16:creationId xmlns:a16="http://schemas.microsoft.com/office/drawing/2014/main" id="{248470D2-9479-43DF-876C-B94FC1D605B1}"/>
              </a:ext>
            </a:extLst>
          </p:cNvPr>
          <p:cNvSpPr txBox="1"/>
          <p:nvPr/>
        </p:nvSpPr>
        <p:spPr>
          <a:xfrm>
            <a:off x="4870450" y="2874645"/>
            <a:ext cx="6485255" cy="2306955"/>
          </a:xfrm>
          <a:prstGeom prst="rect">
            <a:avLst/>
          </a:prstGeom>
          <a:noFill/>
        </p:spPr>
        <p:txBody>
          <a:bodyPr vert="horz" wrap="square" lIns="91440" tIns="45720" rIns="91440" bIns="45720" numCol="1" anchor="t">
            <a:spAutoFit/>
          </a:bodyPr>
          <a:lstStyle/>
          <a:p>
            <a:pPr marL="0" indent="0" latinLnBrk="0">
              <a:buFontTx/>
              <a:buNone/>
            </a:pPr>
            <a:r>
              <a:rPr lang="ru-RU">
                <a:latin typeface="Kelson Sans RU" charset="0"/>
                <a:ea typeface="Kelson Sans RU" charset="0"/>
              </a:rPr>
              <a:t>маска с клювом, в которой доктор был похож на древнеегипетского бога. Считалось, что она отпугивает болезнь, однако у неё была и практическая значимость — в клюв ссыпали сильно пахнущие лекарственные травы, которые облегчали дыхание. В то же время «врачеватели чумы» постоянно жевали чеснок в целях профилактики, маска в этом случае позволяла не отпугивать клиентов резким чесночным запахом</a:t>
            </a:r>
            <a:endParaRPr lang="ko-KR" altLang="en-US">
              <a:latin typeface="Kelson Sans RU" charset="0"/>
              <a:ea typeface="Kelson Sans RU" charset="0"/>
            </a:endParaRPr>
          </a:p>
        </p:txBody>
      </p:sp>
      <p:pic>
        <p:nvPicPr>
          <p:cNvPr id="14338" name="Picture 2">
            <a:extLst>
              <a:ext uri="{FF2B5EF4-FFF2-40B4-BE49-F238E27FC236}">
                <a16:creationId xmlns:a16="http://schemas.microsoft.com/office/drawing/2014/main" id="{DCA310C5-74CD-4EB9-8BA2-792840C59E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7400" y="1300480"/>
            <a:ext cx="3870325" cy="54571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4947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p:nvPr>
        </p:nvSpPr>
        <p:spPr>
          <a:xfrm>
            <a:off x="838200" y="365125"/>
            <a:ext cx="10517505" cy="1327785"/>
          </a:xfrm>
          <a:prstGeom prst="rect">
            <a:avLst/>
          </a:prstGeom>
        </p:spPr>
        <p:txBody>
          <a:bodyPr vert="horz" wrap="square" lIns="91440" tIns="45720" rIns="91440" bIns="45720" numCol="1" anchor="ctr">
            <a:normAutofit/>
          </a:bodyPr>
          <a:lstStyle/>
          <a:p>
            <a:pPr marL="0" indent="0" rtl="0" latinLnBrk="0">
              <a:buFontTx/>
              <a:buNone/>
            </a:pPr>
            <a:r>
              <a:rPr lang="ru-RU" sz="4400">
                <a:latin typeface="Kelson Sans RU" charset="0"/>
                <a:ea typeface="Kelson Sans RU" charset="0"/>
              </a:rPr>
              <a:t>1837г: Вильям Уэвелл - рождение истории науки</a:t>
            </a:r>
            <a:endParaRPr lang="ko-KR" altLang="en-US" sz="4400">
              <a:latin typeface="Kelson Sans RU" charset="0"/>
              <a:ea typeface="Kelson Sans RU" charset="0"/>
            </a:endParaRPr>
          </a:p>
        </p:txBody>
      </p:sp>
      <p:sp>
        <p:nvSpPr>
          <p:cNvPr id="4" name="Rect 0"/>
          <p:cNvSpPr txBox="1">
            <a:spLocks/>
          </p:cNvSpPr>
          <p:nvPr/>
        </p:nvSpPr>
        <p:spPr>
          <a:xfrm>
            <a:off x="3619500" y="2189480"/>
            <a:ext cx="8020685" cy="4523105"/>
          </a:xfrm>
          <a:prstGeom prst="rect">
            <a:avLst/>
          </a:prstGeom>
          <a:noFill/>
          <a:ln w="0">
            <a:noFill/>
            <a:prstDash/>
          </a:ln>
        </p:spPr>
        <p:txBody>
          <a:bodyPr vert="horz" wrap="square" lIns="89535" tIns="46355" rIns="89535" bIns="46355" numCol="1" anchor="t">
            <a:spAutoFit/>
          </a:bodyPr>
          <a:lstStyle/>
          <a:p>
            <a:pPr marL="0" indent="0" algn="l" latinLnBrk="0" hangingPunct="1">
              <a:buFontTx/>
              <a:buNone/>
            </a:pPr>
            <a:r>
              <a:rPr lang="ru-RU">
                <a:solidFill>
                  <a:srgbClr val="666666"/>
                </a:solidFill>
                <a:latin typeface="Kelson Sans RU" charset="0"/>
                <a:ea typeface="Kelson Sans RU" charset="0"/>
              </a:rPr>
              <a:t>В 1818 году Уэвелл был президентом Общественного союза Кембриджа (англ. Cambridge Union Society). С 1817 года преподаватель Тринити-колледжа. С 1828 по 1832 годы профессор минералогии и с 1838 по 1855 годы профессор философии морали в Кембриджском университете.</a:t>
            </a:r>
            <a:endParaRPr lang="ko-KR" altLang="en-US">
              <a:solidFill>
                <a:srgbClr val="666666"/>
              </a:solidFill>
              <a:latin typeface="Kelson Sans RU" charset="0"/>
              <a:ea typeface="Kelson Sans RU" charset="0"/>
            </a:endParaRPr>
          </a:p>
          <a:p>
            <a:pPr marL="0" indent="0" algn="l" latinLnBrk="0" hangingPunct="1">
              <a:buFontTx/>
              <a:buNone/>
            </a:pPr>
            <a:r>
              <a:rPr lang="ru-RU">
                <a:solidFill>
                  <a:srgbClr val="666666"/>
                </a:solidFill>
                <a:latin typeface="Kelson Sans RU" charset="0"/>
                <a:ea typeface="Kelson Sans RU" charset="0"/>
              </a:rPr>
              <a:t>В 1820 году был выбран членом Лондонского королевского общества. В 1837 году награждён Королевской медалью.</a:t>
            </a:r>
            <a:endParaRPr lang="ko-KR" altLang="en-US">
              <a:solidFill>
                <a:srgbClr val="666666"/>
              </a:solidFill>
              <a:latin typeface="Kelson Sans RU" charset="0"/>
              <a:ea typeface="Kelson Sans RU" charset="0"/>
            </a:endParaRPr>
          </a:p>
          <a:p>
            <a:pPr marL="0" indent="0" algn="l" latinLnBrk="0" hangingPunct="1">
              <a:buFontTx/>
              <a:buNone/>
            </a:pPr>
            <a:r>
              <a:rPr lang="ru-RU">
                <a:solidFill>
                  <a:srgbClr val="666666"/>
                </a:solidFill>
                <a:latin typeface="Kelson Sans RU" charset="0"/>
                <a:ea typeface="Kelson Sans RU" charset="0"/>
              </a:rPr>
              <a:t>Умер 6 марта 1866 г.</a:t>
            </a:r>
            <a:endParaRPr lang="ko-KR" altLang="en-US">
              <a:solidFill>
                <a:srgbClr val="666666"/>
              </a:solidFill>
              <a:latin typeface="Kelson Sans RU" charset="0"/>
              <a:ea typeface="Kelson Sans RU" charset="0"/>
            </a:endParaRPr>
          </a:p>
          <a:p>
            <a:pPr marL="0" indent="0" algn="l" latinLnBrk="0" hangingPunct="1">
              <a:buFontTx/>
              <a:buNone/>
            </a:pPr>
            <a:r>
              <a:rPr lang="ru-RU">
                <a:solidFill>
                  <a:srgbClr val="666666"/>
                </a:solidFill>
                <a:latin typeface="Kelson Sans RU" charset="0"/>
                <a:ea typeface="Kelson Sans RU" charset="0"/>
              </a:rPr>
              <a:t>1837 - В.Уэвелл "История индуктивных наук от древнейшего и до настоящего времени".</a:t>
            </a:r>
            <a:endParaRPr lang="ko-KR" altLang="en-US">
              <a:solidFill>
                <a:srgbClr val="666666"/>
              </a:solidFill>
              <a:latin typeface="Kelson Sans RU" charset="0"/>
              <a:ea typeface="Kelson Sans RU" charset="0"/>
            </a:endParaRPr>
          </a:p>
          <a:p>
            <a:pPr marL="0" indent="0" algn="l" latinLnBrk="0" hangingPunct="1">
              <a:buFontTx/>
              <a:buNone/>
            </a:pPr>
            <a:r>
              <a:rPr lang="ru-RU">
                <a:solidFill>
                  <a:srgbClr val="666666"/>
                </a:solidFill>
                <a:latin typeface="Kelson Sans RU" charset="0"/>
                <a:ea typeface="Kelson Sans RU" charset="0"/>
              </a:rPr>
              <a:t>Уэвеллом впервые были придуманы английские термины «наука» — science и «учёный» — scientist (в его работе «Философия индуктивных наук», 1840 год): «…нам крайне нужно подобрать название для описания занимающегося наукой вообще. Я склонен называть его Учёным».</a:t>
            </a:r>
            <a:endParaRPr lang="ko-KR" altLang="en-US">
              <a:solidFill>
                <a:srgbClr val="666666"/>
              </a:solidFill>
              <a:latin typeface="Kelson Sans RU" charset="0"/>
              <a:ea typeface="Kelson Sans RU" charset="0"/>
            </a:endParaRPr>
          </a:p>
          <a:p>
            <a:pPr marL="0" indent="0" algn="l" latinLnBrk="0" hangingPunct="1">
              <a:buFontTx/>
              <a:buNone/>
            </a:pPr>
            <a:r>
              <a:rPr lang="ru-RU">
                <a:solidFill>
                  <a:srgbClr val="666666"/>
                </a:solidFill>
                <a:latin typeface="Kelson Sans RU" charset="0"/>
                <a:ea typeface="Kelson Sans RU" charset="0"/>
              </a:rPr>
              <a:t>На собраниях кембриджского ботаника профессора Генсло, которые в 1837г. положили начало Реевскому клубу в Кембридже, Дарвин познакомился с У.Уэвеллом.(Дарвин Ч. Собрание сочинений. Т1., XXIII)</a:t>
            </a:r>
            <a:endParaRPr lang="ko-KR" altLang="en-US">
              <a:solidFill>
                <a:srgbClr val="666666"/>
              </a:solidFill>
              <a:latin typeface="Kelson Sans RU" charset="0"/>
              <a:ea typeface="Kelson Sans RU" charset="0"/>
            </a:endParaRPr>
          </a:p>
        </p:txBody>
      </p:sp>
      <p:pic>
        <p:nvPicPr>
          <p:cNvPr id="5" name="Рисунок 34"/>
          <p:cNvPicPr>
            <a:picLocks noChangeAspect="1"/>
          </p:cNvPicPr>
          <p:nvPr/>
        </p:nvPicPr>
        <p:blipFill rotWithShape="1">
          <a:blip r:embed="rId2" cstate="print">
            <a:extLst>
              <a:ext uri="{28A0092B-C50C-407E-A947-70E740481C1C}">
                <a14:useLocalDpi xmlns:a14="http://schemas.microsoft.com/office/drawing/2010/main" val="0"/>
              </a:ext>
            </a:extLst>
          </a:blip>
          <a:stretch>
            <a:fillRect/>
          </a:stretch>
        </p:blipFill>
        <p:spPr>
          <a:xfrm>
            <a:off x="1009650" y="1876425"/>
            <a:ext cx="1896110" cy="1962785"/>
          </a:xfrm>
          <a:prstGeom prst="rect">
            <a:avLst/>
          </a:prstGeom>
          <a:noFill/>
        </p:spPr>
      </p:pic>
      <p:pic>
        <p:nvPicPr>
          <p:cNvPr id="6" name="Рисунок 35"/>
          <p:cNvPicPr>
            <a:picLocks noChangeAspect="1"/>
          </p:cNvPicPr>
          <p:nvPr/>
        </p:nvPicPr>
        <p:blipFill rotWithShape="1">
          <a:blip r:embed="rId3" cstate="print">
            <a:extLst>
              <a:ext uri="{28A0092B-C50C-407E-A947-70E740481C1C}">
                <a14:useLocalDpi xmlns:a14="http://schemas.microsoft.com/office/drawing/2010/main" val="0"/>
              </a:ext>
            </a:extLst>
          </a:blip>
          <a:stretch>
            <a:fillRect/>
          </a:stretch>
        </p:blipFill>
        <p:spPr>
          <a:xfrm>
            <a:off x="1099820" y="4105275"/>
            <a:ext cx="1805940" cy="2557780"/>
          </a:xfrm>
          <a:prstGeom prst="rect">
            <a:avLst/>
          </a:prstGeom>
          <a:noFill/>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p:nvPr>
        </p:nvSpPr>
        <p:spPr>
          <a:xfrm>
            <a:off x="838200" y="347980"/>
            <a:ext cx="10517505" cy="1327785"/>
          </a:xfrm>
          <a:prstGeom prst="rect">
            <a:avLst/>
          </a:prstGeom>
        </p:spPr>
        <p:txBody>
          <a:bodyPr vert="horz" wrap="square" lIns="91440" tIns="45720" rIns="91440" bIns="45720" numCol="1" anchor="ctr">
            <a:normAutofit/>
          </a:bodyPr>
          <a:lstStyle/>
          <a:p>
            <a:pPr marL="0" indent="0" rtl="0" latinLnBrk="0">
              <a:buFontTx/>
              <a:buNone/>
            </a:pPr>
            <a:r>
              <a:rPr lang="ru-RU" sz="4400">
                <a:latin typeface="Kelson Sans RU" charset="0"/>
                <a:ea typeface="Kelson Sans RU" charset="0"/>
              </a:rPr>
              <a:t>XVII в: инструментальные исследования</a:t>
            </a:r>
            <a:endParaRPr lang="ko-KR" altLang="en-US" sz="4400">
              <a:latin typeface="Kelson Sans RU" charset="0"/>
              <a:ea typeface="Kelson Sans RU" charset="0"/>
            </a:endParaRPr>
          </a:p>
        </p:txBody>
      </p:sp>
      <p:sp>
        <p:nvSpPr>
          <p:cNvPr id="4" name="Rect 0"/>
          <p:cNvSpPr txBox="1">
            <a:spLocks/>
          </p:cNvSpPr>
          <p:nvPr/>
        </p:nvSpPr>
        <p:spPr>
          <a:xfrm>
            <a:off x="475615" y="4773930"/>
            <a:ext cx="11486515" cy="2031365"/>
          </a:xfrm>
          <a:prstGeom prst="rect">
            <a:avLst/>
          </a:prstGeom>
          <a:noFill/>
          <a:ln w="0">
            <a:noFill/>
            <a:prstDash/>
          </a:ln>
        </p:spPr>
        <p:txBody>
          <a:bodyPr vert="horz" wrap="square" lIns="89535" tIns="46355" rIns="89535" bIns="46355" anchor="t">
            <a:spAutoFit/>
          </a:bodyPr>
          <a:lstStyle/>
          <a:p>
            <a:pPr marL="0" indent="0" algn="l" hangingPunct="1"/>
            <a:r>
              <a:rPr sz="1800">
                <a:latin typeface="Kelson Sans RU" charset="0"/>
                <a:ea typeface="Kelson Sans RU" charset="0"/>
              </a:rPr>
              <a:t>Вплоть до XVIII столетия инструментальное обследование в медицине не применялось. Первые диагностические приборы: (термометр, стетоскоп, лупа) с большим трудом входили в медицинскую практику.</a:t>
            </a:r>
            <a:endParaRPr lang="ko-KR" altLang="en-US" sz="1800">
              <a:latin typeface="Kelson Sans RU" charset="0"/>
              <a:ea typeface="Kelson Sans RU" charset="0"/>
            </a:endParaRPr>
          </a:p>
          <a:p>
            <a:pPr marL="0" indent="0" algn="l" hangingPunct="1"/>
            <a:endParaRPr lang="ko-KR" altLang="en-US" sz="1800">
              <a:latin typeface="Kelson Sans RU" charset="0"/>
              <a:ea typeface="Kelson Sans RU" charset="0"/>
            </a:endParaRPr>
          </a:p>
          <a:p>
            <a:pPr marL="0" indent="0" algn="l" hangingPunct="1"/>
            <a:r>
              <a:rPr sz="1800">
                <a:latin typeface="Kelson Sans RU" charset="0"/>
                <a:ea typeface="Kelson Sans RU" charset="0"/>
              </a:rPr>
              <a:t>Идея создания прибора для измерения температуры впервые возникла у голландского естествоиспытателя </a:t>
            </a:r>
            <a:endParaRPr lang="ko-KR" altLang="en-US" sz="1800">
              <a:latin typeface="Kelson Sans RU" charset="0"/>
              <a:ea typeface="Kelson Sans RU" charset="0"/>
            </a:endParaRPr>
          </a:p>
          <a:p>
            <a:pPr marL="0" indent="0" algn="l" hangingPunct="1"/>
            <a:r>
              <a:rPr sz="1800">
                <a:latin typeface="Kelson Sans RU" charset="0"/>
                <a:ea typeface="Kelson Sans RU" charset="0"/>
              </a:rPr>
              <a:t>Ван-Гельмонта (1577—1644), а первый «термометр» был сконструирован итальянским физиком Галилеем в 1597 г. Однако фактическим изобретателем термометра считают голландца Ван-Дреббеля (1572—1632). Первый термометр в современном смысле слова был сконструирован во Флорентийской академии.</a:t>
            </a:r>
            <a:endParaRPr lang="ko-KR" altLang="en-US" sz="1800">
              <a:latin typeface="Kelson Sans RU" charset="0"/>
              <a:ea typeface="Kelson Sans RU" charset="0"/>
            </a:endParaRPr>
          </a:p>
        </p:txBody>
      </p:sp>
      <p:pic>
        <p:nvPicPr>
          <p:cNvPr id="5" name="Рисунок 5"/>
          <p:cNvPicPr>
            <a:picLocks noChangeAspect="1"/>
          </p:cNvPicPr>
          <p:nvPr/>
        </p:nvPicPr>
        <p:blipFill rotWithShape="1">
          <a:blip r:embed="rId2" cstate="print">
            <a:extLst>
              <a:ext uri="{28A0092B-C50C-407E-A947-70E740481C1C}">
                <a14:useLocalDpi xmlns:a14="http://schemas.microsoft.com/office/drawing/2010/main" val="0"/>
              </a:ext>
            </a:extLst>
          </a:blip>
          <a:stretch>
            <a:fillRect/>
          </a:stretch>
        </p:blipFill>
        <p:spPr>
          <a:xfrm>
            <a:off x="838835" y="1522095"/>
            <a:ext cx="3122930" cy="2517775"/>
          </a:xfrm>
          <a:prstGeom prst="rect">
            <a:avLst/>
          </a:prstGeom>
          <a:noFill/>
        </p:spPr>
      </p:pic>
      <p:sp>
        <p:nvSpPr>
          <p:cNvPr id="6" name="Текстовое поле 6"/>
          <p:cNvSpPr txBox="1">
            <a:spLocks/>
          </p:cNvSpPr>
          <p:nvPr/>
        </p:nvSpPr>
        <p:spPr>
          <a:xfrm>
            <a:off x="855980" y="4073525"/>
            <a:ext cx="3088640" cy="370205"/>
          </a:xfrm>
          <a:prstGeom prst="rect">
            <a:avLst/>
          </a:prstGeom>
          <a:noFill/>
          <a:ln w="0">
            <a:noFill/>
            <a:prstDash/>
          </a:ln>
        </p:spPr>
        <p:txBody>
          <a:bodyPr vert="horz" wrap="square" lIns="89535" tIns="46355" rIns="89535" bIns="46355" anchor="t">
            <a:spAutoFit/>
          </a:bodyPr>
          <a:lstStyle/>
          <a:p>
            <a:pPr marL="0" indent="0" algn="l" hangingPunct="1"/>
            <a:r>
              <a:rPr sz="1800">
                <a:latin typeface="Kelson Sans RU" charset="0"/>
                <a:ea typeface="Kelson Sans RU" charset="0"/>
              </a:rPr>
              <a:t>Стетоскоп Лаэннека. 1820 г.</a:t>
            </a:r>
            <a:endParaRPr lang="ko-KR" altLang="en-US" sz="1800">
              <a:latin typeface="Kelson Sans RU" charset="0"/>
              <a:ea typeface="Kelson Sans RU" charset="0"/>
            </a:endParaRPr>
          </a:p>
        </p:txBody>
      </p:sp>
      <p:pic>
        <p:nvPicPr>
          <p:cNvPr id="7" name="Рисунок 7"/>
          <p:cNvPicPr>
            <a:picLocks noChangeAspect="1"/>
          </p:cNvPicPr>
          <p:nvPr/>
        </p:nvPicPr>
        <p:blipFill rotWithShape="1">
          <a:blip r:embed="rId3" cstate="print">
            <a:extLst>
              <a:ext uri="{28A0092B-C50C-407E-A947-70E740481C1C}">
                <a14:useLocalDpi xmlns:a14="http://schemas.microsoft.com/office/drawing/2010/main" val="0"/>
              </a:ext>
            </a:extLst>
          </a:blip>
          <a:stretch>
            <a:fillRect/>
          </a:stretch>
        </p:blipFill>
        <p:spPr>
          <a:xfrm>
            <a:off x="4352290" y="1548130"/>
            <a:ext cx="2809875" cy="2491105"/>
          </a:xfrm>
          <a:prstGeom prst="rect">
            <a:avLst/>
          </a:prstGeom>
          <a:noFill/>
        </p:spPr>
      </p:pic>
      <p:sp>
        <p:nvSpPr>
          <p:cNvPr id="8" name="Текстовое поле 8"/>
          <p:cNvSpPr txBox="1">
            <a:spLocks/>
          </p:cNvSpPr>
          <p:nvPr/>
        </p:nvSpPr>
        <p:spPr>
          <a:xfrm>
            <a:off x="7265035" y="1591310"/>
            <a:ext cx="4679950" cy="923925"/>
          </a:xfrm>
          <a:prstGeom prst="rect">
            <a:avLst/>
          </a:prstGeom>
          <a:noFill/>
          <a:ln w="0">
            <a:noFill/>
            <a:prstDash/>
          </a:ln>
        </p:spPr>
        <p:txBody>
          <a:bodyPr vert="horz" wrap="square" lIns="89535" tIns="46355" rIns="89535" bIns="46355" anchor="t">
            <a:spAutoFit/>
          </a:bodyPr>
          <a:lstStyle/>
          <a:p>
            <a:pPr marL="0" indent="0" algn="l" hangingPunct="1"/>
            <a:r>
              <a:rPr lang="ru-RU" sz="1800">
                <a:latin typeface="Kelson Sans RU" charset="0"/>
                <a:ea typeface="Kelson Sans RU" charset="0"/>
              </a:rPr>
              <a:t>1 - термометр Галилея</a:t>
            </a:r>
            <a:endParaRPr lang="ko-KR" altLang="en-US" sz="1800">
              <a:latin typeface="Kelson Sans RU" charset="0"/>
              <a:ea typeface="Kelson Sans RU" charset="0"/>
            </a:endParaRPr>
          </a:p>
          <a:p>
            <a:pPr marL="0" indent="0" algn="l" hangingPunct="1"/>
            <a:r>
              <a:rPr lang="ru-RU" sz="1800">
                <a:latin typeface="Kelson Sans RU" charset="0"/>
                <a:ea typeface="Kelson Sans RU" charset="0"/>
              </a:rPr>
              <a:t>2 - термометр Ван-Дреббеля</a:t>
            </a:r>
            <a:endParaRPr lang="ko-KR" altLang="en-US" sz="1800">
              <a:latin typeface="Kelson Sans RU" charset="0"/>
              <a:ea typeface="Kelson Sans RU" charset="0"/>
            </a:endParaRPr>
          </a:p>
          <a:p>
            <a:pPr marL="0" indent="0" algn="l" hangingPunct="1"/>
            <a:r>
              <a:rPr lang="ru-RU" sz="1800">
                <a:latin typeface="Kelson Sans RU" charset="0"/>
                <a:ea typeface="Kelson Sans RU" charset="0"/>
              </a:rPr>
              <a:t>3 - термометр флорентийских академиков</a:t>
            </a:r>
            <a:endParaRPr lang="ko-KR" altLang="en-US" sz="1800">
              <a:latin typeface="Kelson Sans RU" charset="0"/>
              <a:ea typeface="Kelson Sans RU" charset="0"/>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p:nvPr>
        </p:nvSpPr>
        <p:spPr>
          <a:xfrm>
            <a:off x="838200" y="347980"/>
            <a:ext cx="10517505" cy="1327785"/>
          </a:xfrm>
          <a:prstGeom prst="rect">
            <a:avLst/>
          </a:prstGeom>
        </p:spPr>
        <p:txBody>
          <a:bodyPr vert="horz" wrap="square" lIns="91440" tIns="45720" rIns="91440" bIns="45720" numCol="1" anchor="ctr">
            <a:normAutofit/>
          </a:bodyPr>
          <a:lstStyle/>
          <a:p>
            <a:pPr marL="0" indent="0" rtl="0" latinLnBrk="0">
              <a:buFontTx/>
              <a:buNone/>
            </a:pPr>
            <a:r>
              <a:rPr lang="en-US" sz="4400">
                <a:latin typeface="Kelson Sans RU" charset="0"/>
                <a:ea typeface="Kelson Sans RU" charset="0"/>
              </a:rPr>
              <a:t>1721 г</a:t>
            </a:r>
            <a:r>
              <a:rPr lang="ru-RU">
                <a:latin typeface="Kelson Sans RU" charset="0"/>
                <a:ea typeface="Kelson Sans RU" charset="0"/>
              </a:rPr>
              <a:t>: </a:t>
            </a:r>
            <a:r>
              <a:rPr lang="en-US" sz="4400">
                <a:latin typeface="Kelson Sans RU" charset="0"/>
                <a:ea typeface="Kelson Sans RU" charset="0"/>
              </a:rPr>
              <a:t>первая в России мастерская по изготовлению лекарских инструментов</a:t>
            </a:r>
            <a:endParaRPr lang="ko-KR" altLang="en-US">
              <a:latin typeface="Kelson Sans RU" charset="0"/>
              <a:ea typeface="Kelson Sans RU" charset="0"/>
            </a:endParaRPr>
          </a:p>
        </p:txBody>
      </p:sp>
      <p:pic>
        <p:nvPicPr>
          <p:cNvPr id="3" name="Рисунок 1"/>
          <p:cNvPicPr>
            <a:picLocks noChangeAspect="1"/>
          </p:cNvPicPr>
          <p:nvPr/>
        </p:nvPicPr>
        <p:blipFill rotWithShape="1">
          <a:blip r:embed="rId2" cstate="print">
            <a:extLst>
              <a:ext uri="{28A0092B-C50C-407E-A947-70E740481C1C}">
                <a14:useLocalDpi xmlns:a14="http://schemas.microsoft.com/office/drawing/2010/main" val="0"/>
              </a:ext>
            </a:extLst>
          </a:blip>
          <a:stretch>
            <a:fillRect/>
          </a:stretch>
        </p:blipFill>
        <p:spPr>
          <a:xfrm>
            <a:off x="4185920" y="1824355"/>
            <a:ext cx="3823335" cy="2630170"/>
          </a:xfrm>
          <a:prstGeom prst="rect">
            <a:avLst/>
          </a:prstGeom>
          <a:noFill/>
        </p:spPr>
      </p:pic>
      <p:sp>
        <p:nvSpPr>
          <p:cNvPr id="4" name="Текстовое поле 2"/>
          <p:cNvSpPr txBox="1">
            <a:spLocks/>
          </p:cNvSpPr>
          <p:nvPr/>
        </p:nvSpPr>
        <p:spPr>
          <a:xfrm>
            <a:off x="475615" y="4773930"/>
            <a:ext cx="11486515" cy="2031365"/>
          </a:xfrm>
          <a:prstGeom prst="rect">
            <a:avLst/>
          </a:prstGeom>
          <a:noFill/>
          <a:ln w="0">
            <a:noFill/>
            <a:prstDash/>
          </a:ln>
        </p:spPr>
        <p:txBody>
          <a:bodyPr vert="horz" wrap="square" lIns="89535" tIns="46355" rIns="89535" bIns="46355" anchor="t">
            <a:spAutoFit/>
          </a:bodyPr>
          <a:lstStyle/>
          <a:p>
            <a:pPr marL="0" indent="0" algn="l" hangingPunct="1"/>
            <a:r>
              <a:rPr sz="1800">
                <a:latin typeface="Kelson Sans RU" charset="0"/>
                <a:ea typeface="Kelson Sans RU" charset="0"/>
              </a:rPr>
              <a:t>В России первые заводы по производству медицинских инструментов появились в начале XVIII в. В 1721 г. по Указу Петра I в Петербурге, недалеко от Аптекарского огорода, была построена первая в России мастерская по изготовлению лекарских инструментов. В 1796 г. мастерская была преобразована в Инструментальный хирургический завод, с 1896 г. – Завод военно-врачебных заготовлений (с 1922 г. – завод «Красногвардеец», функционирующий и сегодня). Значительный вклад в развитие производства, в создание оригинальных конструкций хирургических инструментов внесли работавшие на заводе в качестве технических руководителей ученые-медики И. В. Буяльский, Н. И. Пирогов, П. А. Наронович, И. В. Карпинский.</a:t>
            </a:r>
            <a:endParaRPr lang="ko-KR" altLang="en-US" sz="1800">
              <a:latin typeface="Kelson Sans RU" charset="0"/>
              <a:ea typeface="Kelson Sans RU" charset="0"/>
            </a:endParaRPr>
          </a:p>
        </p:txBody>
      </p:sp>
    </p:spTree>
    <p:extLst>
      <p:ext uri="{BB962C8B-B14F-4D97-AF65-F5344CB8AC3E}">
        <p14:creationId xmlns:p14="http://schemas.microsoft.com/office/powerpoint/2010/main" val="301965083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p:nvPr>
        </p:nvSpPr>
        <p:spPr>
          <a:xfrm>
            <a:off x="838200" y="365125"/>
            <a:ext cx="10516870" cy="1327150"/>
          </a:xfrm>
          <a:prstGeom prst="rect">
            <a:avLst/>
          </a:prstGeom>
        </p:spPr>
        <p:txBody>
          <a:bodyPr vert="horz" wrap="square" lIns="91440" tIns="45720" rIns="91440" bIns="45720" numCol="1" anchor="ctr">
            <a:normAutofit/>
          </a:bodyPr>
          <a:lstStyle/>
          <a:p>
            <a:pPr marL="0" indent="0" rtl="0" latinLnBrk="0">
              <a:buFontTx/>
              <a:buNone/>
            </a:pPr>
            <a:r>
              <a:rPr lang="en-US" dirty="0">
                <a:latin typeface="Kelson Sans RU" charset="0"/>
                <a:ea typeface="Kelson Sans RU" charset="0"/>
              </a:rPr>
              <a:t>XIX</a:t>
            </a:r>
            <a:r>
              <a:rPr lang="ru-RU" dirty="0">
                <a:latin typeface="Kelson Sans RU" charset="0"/>
                <a:ea typeface="Kelson Sans RU" charset="0"/>
              </a:rPr>
              <a:t> в: промышленная революция</a:t>
            </a:r>
            <a:endParaRPr lang="ko-KR" altLang="en-US" dirty="0">
              <a:latin typeface="Kelson Sans RU" panose="02000500000000000000" pitchFamily="50" charset="0"/>
              <a:ea typeface="Kelson Sans RU" charset="0"/>
            </a:endParaRPr>
          </a:p>
        </p:txBody>
      </p:sp>
      <p:sp>
        <p:nvSpPr>
          <p:cNvPr id="4" name="Текстовое поле 8"/>
          <p:cNvSpPr txBox="1">
            <a:spLocks/>
          </p:cNvSpPr>
          <p:nvPr/>
        </p:nvSpPr>
        <p:spPr>
          <a:xfrm>
            <a:off x="718820" y="5091430"/>
            <a:ext cx="10781665" cy="1755775"/>
          </a:xfrm>
          <a:prstGeom prst="rect">
            <a:avLst/>
          </a:prstGeom>
          <a:noFill/>
          <a:ln w="0">
            <a:noFill/>
            <a:prstDash/>
          </a:ln>
        </p:spPr>
        <p:txBody>
          <a:bodyPr vert="horz" wrap="square" lIns="89535" tIns="46355" rIns="89535" bIns="46355" numCol="1" anchor="t">
            <a:spAutoFit/>
          </a:bodyPr>
          <a:lstStyle/>
          <a:p>
            <a:pPr marL="0" indent="0" algn="l" latinLnBrk="0" hangingPunct="1">
              <a:buFontTx/>
              <a:buNone/>
            </a:pPr>
            <a:r>
              <a:rPr lang="ru-RU" sz="1800" b="0" i="0" dirty="0">
                <a:solidFill>
                  <a:srgbClr val="666666"/>
                </a:solidFill>
                <a:latin typeface="Kelson Sans RU" panose="02000500000000000000" pitchFamily="50" charset="0"/>
                <a:ea typeface="Kelson Sans RU" charset="0"/>
              </a:rPr>
              <a:t>В XIX веке начинается масштабная промышленная революция сразу в нескольких странах мира, начинается отсчёт основных открытий в науке и технике. Именно поэтому стало появляться значительное количество медицинской техники (это была техника, которая предназначалась для физиотерапии, различных оперативных вмешательств, здесь же была техника, которая осуществляла стерилизацию и дезинфекцию). Именно развитие медицинской техники спасло миллионы жизней во время Первой мировой войны, революций в России и Германии.</a:t>
            </a:r>
            <a:endParaRPr lang="ko-KR" altLang="en-US" sz="1800" b="0" i="0" dirty="0">
              <a:solidFill>
                <a:srgbClr val="666666"/>
              </a:solidFill>
              <a:latin typeface="Kelson Sans RU" panose="02000500000000000000" pitchFamily="50" charset="0"/>
              <a:ea typeface="Kelson Sans RU" charset="0"/>
            </a:endParaRPr>
          </a:p>
        </p:txBody>
      </p:sp>
      <p:pic>
        <p:nvPicPr>
          <p:cNvPr id="12292" name="Picture 4">
            <a:extLst>
              <a:ext uri="{FF2B5EF4-FFF2-40B4-BE49-F238E27FC236}">
                <a16:creationId xmlns:a16="http://schemas.microsoft.com/office/drawing/2014/main" id="{40C4CDF3-CBB4-4A6C-8174-F84AB025C9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52750" y="1442720"/>
            <a:ext cx="5201285" cy="32873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101848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p:nvPr>
        </p:nvSpPr>
        <p:spPr>
          <a:xfrm>
            <a:off x="838200" y="365125"/>
            <a:ext cx="10516870" cy="1327150"/>
          </a:xfrm>
          <a:prstGeom prst="rect">
            <a:avLst/>
          </a:prstGeom>
        </p:spPr>
        <p:txBody>
          <a:bodyPr vert="horz" wrap="square" lIns="91440" tIns="45720" rIns="91440" bIns="45720" numCol="1" anchor="ctr">
            <a:normAutofit/>
          </a:bodyPr>
          <a:lstStyle/>
          <a:p>
            <a:pPr marL="0" indent="0" rtl="0" latinLnBrk="0">
              <a:buFontTx/>
              <a:buNone/>
            </a:pPr>
            <a:r>
              <a:rPr lang="ru-RU" dirty="0">
                <a:latin typeface="Kelson Sans RU" charset="0"/>
                <a:ea typeface="Kelson Sans RU" charset="0"/>
              </a:rPr>
              <a:t>1837: оптика Швабе</a:t>
            </a:r>
            <a:endParaRPr lang="ko-KR" altLang="en-US" dirty="0">
              <a:latin typeface="Kelson Sans RU" panose="02000500000000000000" pitchFamily="50" charset="0"/>
              <a:ea typeface="Kelson Sans RU" charset="0"/>
            </a:endParaRPr>
          </a:p>
        </p:txBody>
      </p:sp>
      <p:sp>
        <p:nvSpPr>
          <p:cNvPr id="4" name="Текстовое поле 8"/>
          <p:cNvSpPr txBox="1">
            <a:spLocks/>
          </p:cNvSpPr>
          <p:nvPr/>
        </p:nvSpPr>
        <p:spPr>
          <a:xfrm>
            <a:off x="718820" y="4460240"/>
            <a:ext cx="10782300" cy="2031365"/>
          </a:xfrm>
          <a:prstGeom prst="rect">
            <a:avLst/>
          </a:prstGeom>
          <a:noFill/>
          <a:ln w="0">
            <a:noFill/>
            <a:prstDash/>
          </a:ln>
        </p:spPr>
        <p:txBody>
          <a:bodyPr vert="horz" wrap="square" lIns="89535" tIns="46355" rIns="89535" bIns="46355" numCol="1" anchor="t">
            <a:spAutoFit/>
          </a:bodyPr>
          <a:lstStyle/>
          <a:p>
            <a:pPr marL="0" indent="0" algn="l" latinLnBrk="0" hangingPunct="1">
              <a:buFontTx/>
              <a:buNone/>
            </a:pPr>
            <a:r>
              <a:rPr lang="ru-RU" b="0" i="0">
                <a:solidFill>
                  <a:srgbClr val="000000"/>
                </a:solidFill>
                <a:latin typeface="Kelson Sans RU" charset="0"/>
                <a:ea typeface="Kelson Sans RU" charset="0"/>
              </a:rPr>
              <a:t>1837-м году в Москве на Кузнецком мосту появилась лавка оптических приборов швейцарского предпринимателя Теодора Швабе. Пройдет время и лавка станет компанией, а компания холдингом. И этот холдинг, ныне входящий в структуру госкорпорации «Ростех» будет производить не только оптику, но и медицинское оборудование. В середине XIX века фирма Швабе производила все виды оптических приборов, известные к тому времени. Покупателям предлагались не только очки и увеличительные стекла, но и большой ассортимент товаров для фотографии и дагерротипии: объективы, складные штативы, дагерротипные пластинки, фотографическую бумагу.</a:t>
            </a:r>
            <a:endParaRPr lang="ko-KR" altLang="en-US" b="0" i="0">
              <a:solidFill>
                <a:srgbClr val="000000"/>
              </a:solidFill>
              <a:latin typeface="Kelson Sans RU" charset="0"/>
              <a:ea typeface="Kelson Sans RU" charset="0"/>
            </a:endParaRPr>
          </a:p>
        </p:txBody>
      </p:sp>
      <p:pic>
        <p:nvPicPr>
          <p:cNvPr id="13314" name="Picture 2">
            <a:extLst>
              <a:ext uri="{FF2B5EF4-FFF2-40B4-BE49-F238E27FC236}">
                <a16:creationId xmlns:a16="http://schemas.microsoft.com/office/drawing/2014/main" id="{9BC89FA3-F777-481F-847B-CCDC700605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456055"/>
            <a:ext cx="1724025" cy="2657475"/>
          </a:xfrm>
          <a:prstGeom prst="rect">
            <a:avLst/>
          </a:prstGeom>
          <a:noFill/>
          <a:extLst>
            <a:ext uri="{909E8E84-426E-40DD-AFC4-6F175D3DCCD1}">
              <a14:hiddenFill xmlns:a14="http://schemas.microsoft.com/office/drawing/2010/main">
                <a:solidFill>
                  <a:srgbClr val="FFFFFF"/>
                </a:solidFill>
              </a14:hiddenFill>
            </a:ext>
          </a:extLst>
        </p:spPr>
      </p:pic>
      <p:pic>
        <p:nvPicPr>
          <p:cNvPr id="13316" name="Picture 4">
            <a:extLst>
              <a:ext uri="{FF2B5EF4-FFF2-40B4-BE49-F238E27FC236}">
                <a16:creationId xmlns:a16="http://schemas.microsoft.com/office/drawing/2014/main" id="{4F526ABF-9E92-45C4-8CD0-A92E70CBE5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6995" y="1456055"/>
            <a:ext cx="2082165" cy="2657475"/>
          </a:xfrm>
          <a:prstGeom prst="rect">
            <a:avLst/>
          </a:prstGeom>
          <a:noFill/>
          <a:extLst>
            <a:ext uri="{909E8E84-426E-40DD-AFC4-6F175D3DCCD1}">
              <a14:hiddenFill xmlns:a14="http://schemas.microsoft.com/office/drawing/2010/main">
                <a:solidFill>
                  <a:srgbClr val="FFFFFF"/>
                </a:solidFill>
              </a14:hiddenFill>
            </a:ext>
          </a:extLst>
        </p:spPr>
      </p:pic>
      <p:pic>
        <p:nvPicPr>
          <p:cNvPr id="5" name="Рисунок 4">
            <a:extLst>
              <a:ext uri="{FF2B5EF4-FFF2-40B4-BE49-F238E27FC236}">
                <a16:creationId xmlns:a16="http://schemas.microsoft.com/office/drawing/2014/main" id="{04EDF458-DC9D-42E9-B86B-647CFC0220FF}"/>
              </a:ext>
            </a:extLst>
          </p:cNvPr>
          <p:cNvPicPr>
            <a:picLocks noChangeAspect="1"/>
          </p:cNvPicPr>
          <p:nvPr/>
        </p:nvPicPr>
        <p:blipFill>
          <a:blip r:embed="rId4"/>
          <a:stretch>
            <a:fillRect/>
          </a:stretch>
        </p:blipFill>
        <p:spPr>
          <a:xfrm>
            <a:off x="5048250" y="1456055"/>
            <a:ext cx="6195060" cy="2657475"/>
          </a:xfrm>
          <a:prstGeom prst="rect">
            <a:avLst/>
          </a:prstGeom>
        </p:spPr>
      </p:pic>
    </p:spTree>
    <p:extLst>
      <p:ext uri="{BB962C8B-B14F-4D97-AF65-F5344CB8AC3E}">
        <p14:creationId xmlns:p14="http://schemas.microsoft.com/office/powerpoint/2010/main" val="322013682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p:nvPr>
        </p:nvSpPr>
        <p:spPr>
          <a:xfrm>
            <a:off x="838200" y="365125"/>
            <a:ext cx="10516870" cy="1327150"/>
          </a:xfrm>
          <a:prstGeom prst="rect">
            <a:avLst/>
          </a:prstGeom>
        </p:spPr>
        <p:txBody>
          <a:bodyPr vert="horz" wrap="square" lIns="91440" tIns="45720" rIns="91440" bIns="45720" numCol="1" anchor="ctr">
            <a:normAutofit/>
          </a:bodyPr>
          <a:lstStyle/>
          <a:p>
            <a:pPr marL="0" indent="0" rtl="0" latinLnBrk="0">
              <a:buFontTx/>
              <a:buNone/>
            </a:pPr>
            <a:r>
              <a:rPr lang="ru-RU" dirty="0">
                <a:latin typeface="Kelson Sans RU" charset="0"/>
                <a:ea typeface="Kelson Sans RU" charset="0"/>
              </a:rPr>
              <a:t>190</a:t>
            </a:r>
            <a:r>
              <a:rPr lang="en-US" dirty="0">
                <a:latin typeface="Kelson Sans RU" charset="0"/>
                <a:ea typeface="Kelson Sans RU" charset="0"/>
              </a:rPr>
              <a:t>3</a:t>
            </a:r>
            <a:r>
              <a:rPr lang="ru-RU" dirty="0">
                <a:latin typeface="Kelson Sans RU" charset="0"/>
                <a:ea typeface="Kelson Sans RU" charset="0"/>
              </a:rPr>
              <a:t>: открыт отдел лучевой терапии онкологических заболеваний</a:t>
            </a:r>
            <a:endParaRPr lang="ko-KR" altLang="en-US" dirty="0">
              <a:latin typeface="Kelson Sans RU" panose="02000500000000000000" pitchFamily="50" charset="0"/>
              <a:ea typeface="Kelson Sans RU" charset="0"/>
            </a:endParaRPr>
          </a:p>
        </p:txBody>
      </p:sp>
      <p:sp>
        <p:nvSpPr>
          <p:cNvPr id="4" name="Текстовое поле 8"/>
          <p:cNvSpPr txBox="1">
            <a:spLocks/>
          </p:cNvSpPr>
          <p:nvPr/>
        </p:nvSpPr>
        <p:spPr>
          <a:xfrm>
            <a:off x="842645" y="5796280"/>
            <a:ext cx="6473190" cy="923925"/>
          </a:xfrm>
          <a:prstGeom prst="rect">
            <a:avLst/>
          </a:prstGeom>
          <a:noFill/>
          <a:ln w="0">
            <a:noFill/>
            <a:prstDash/>
          </a:ln>
        </p:spPr>
        <p:txBody>
          <a:bodyPr vert="horz" wrap="square" lIns="89535" tIns="46355" rIns="89535" bIns="46355" numCol="1" anchor="t">
            <a:spAutoFit/>
          </a:bodyPr>
          <a:lstStyle/>
          <a:p>
            <a:pPr marL="0" indent="0" algn="l" latinLnBrk="0" hangingPunct="1">
              <a:buFontTx/>
              <a:buNone/>
            </a:pPr>
            <a:r>
              <a:rPr lang="ru-RU" sz="1800" b="0" i="0">
                <a:solidFill>
                  <a:srgbClr val="666666"/>
                </a:solidFill>
                <a:latin typeface="Kelson Sans RU" charset="0"/>
                <a:ea typeface="Kelson Sans RU" charset="0"/>
              </a:rPr>
              <a:t>1903 г. открытие на базе Института им. Морозовых (сейчас МНИОИ им. П.А. Герцена) первого в России отдела лучевой терапии онкологических заболеваний. </a:t>
            </a:r>
            <a:endParaRPr lang="ko-KR" altLang="en-US" sz="1800" b="0" i="0">
              <a:solidFill>
                <a:srgbClr val="666666"/>
              </a:solidFill>
              <a:latin typeface="Kelson Sans RU" charset="0"/>
              <a:ea typeface="Kelson Sans RU" charset="0"/>
            </a:endParaRPr>
          </a:p>
        </p:txBody>
      </p:sp>
      <p:pic>
        <p:nvPicPr>
          <p:cNvPr id="12290" name="Picture 2" descr="C:/Users/1/AppData/Roaming/PolarisOffice/ETemp/20316_20383016/image13.jpeg"/>
          <p:cNvPicPr>
            <a:picLocks noChangeAspect="1"/>
          </p:cNvPicPr>
          <p:nvPr/>
        </p:nvPicPr>
        <p:blipFill rotWithShape="1">
          <a:blip r:embed="rId2" cstate="print">
            <a:extLst>
              <a:ext uri="{28A0092B-C50C-407E-A947-70E740481C1C}">
                <a14:useLocalDpi xmlns:a14="http://schemas.microsoft.com/office/drawing/2010/main" val="0"/>
              </a:ext>
            </a:extLst>
          </a:blip>
          <a:stretch>
            <a:fillRect/>
          </a:stretch>
        </p:blipFill>
        <p:spPr bwMode="auto">
          <a:xfrm>
            <a:off x="891540" y="1968500"/>
            <a:ext cx="5633720" cy="3623310"/>
          </a:xfrm>
          <a:prstGeom prst="rect">
            <a:avLst/>
          </a:prstGeom>
          <a:noFill/>
        </p:spPr>
      </p:pic>
      <p:pic>
        <p:nvPicPr>
          <p:cNvPr id="12291" name="Рисунок 19" descr="C:/Users/1/AppData/Roaming/PolarisOffice/ETemp/20316_20383016/fImage1365104665724.png"/>
          <p:cNvPicPr>
            <a:picLocks noChangeAspect="1"/>
          </p:cNvPicPr>
          <p:nvPr/>
        </p:nvPicPr>
        <p:blipFill rotWithShape="1">
          <a:blip r:embed="rId3" cstate="print">
            <a:extLst>
              <a:ext uri="{28A0092B-C50C-407E-A947-70E740481C1C}">
                <a14:useLocalDpi xmlns:a14="http://schemas.microsoft.com/office/drawing/2010/main" val="0"/>
              </a:ext>
            </a:extLst>
          </a:blip>
          <a:stretch>
            <a:fillRect/>
          </a:stretch>
        </p:blipFill>
        <p:spPr>
          <a:xfrm>
            <a:off x="7252970" y="1771650"/>
            <a:ext cx="4777740" cy="4934585"/>
          </a:xfrm>
          <a:prstGeom prst="rect">
            <a:avLst/>
          </a:prstGeom>
          <a:noFill/>
        </p:spPr>
      </p:pic>
    </p:spTree>
    <p:extLst>
      <p:ext uri="{BB962C8B-B14F-4D97-AF65-F5344CB8AC3E}">
        <p14:creationId xmlns:p14="http://schemas.microsoft.com/office/powerpoint/2010/main" val="420579566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p:nvPr>
        </p:nvSpPr>
        <p:spPr>
          <a:xfrm>
            <a:off x="838200" y="365125"/>
            <a:ext cx="10516870" cy="1327150"/>
          </a:xfrm>
          <a:prstGeom prst="rect">
            <a:avLst/>
          </a:prstGeom>
        </p:spPr>
        <p:txBody>
          <a:bodyPr vert="horz" wrap="square" lIns="91440" tIns="45720" rIns="91440" bIns="45720" numCol="1" anchor="ctr">
            <a:normAutofit/>
          </a:bodyPr>
          <a:lstStyle/>
          <a:p>
            <a:pPr marL="0" indent="0" rtl="0" latinLnBrk="0">
              <a:buFontTx/>
              <a:buNone/>
            </a:pPr>
            <a:r>
              <a:rPr lang="ru-RU" dirty="0">
                <a:latin typeface="Kelson Sans RU" charset="0"/>
                <a:ea typeface="Kelson Sans RU" charset="0"/>
              </a:rPr>
              <a:t>1950-е годы и ранее: Искусственная почка</a:t>
            </a:r>
            <a:endParaRPr lang="ko-KR" altLang="en-US" dirty="0">
              <a:latin typeface="Kelson Sans RU" panose="02000500000000000000" pitchFamily="50" charset="0"/>
              <a:ea typeface="Kelson Sans RU" charset="0"/>
            </a:endParaRPr>
          </a:p>
        </p:txBody>
      </p:sp>
      <p:pic>
        <p:nvPicPr>
          <p:cNvPr id="3" name="Рисунок 7"/>
          <p:cNvPicPr>
            <a:picLocks noChangeAspect="1"/>
          </p:cNvPicPr>
          <p:nvPr/>
        </p:nvPicPr>
        <p:blipFill rotWithShape="1">
          <a:blip r:embed="rId2" cstate="print">
            <a:extLst>
              <a:ext uri="{28A0092B-C50C-407E-A947-70E740481C1C}">
                <a14:useLocalDpi xmlns:a14="http://schemas.microsoft.com/office/drawing/2010/main" val="0"/>
              </a:ext>
            </a:extLst>
          </a:blip>
          <a:stretch>
            <a:fillRect/>
          </a:stretch>
        </p:blipFill>
        <p:spPr>
          <a:xfrm>
            <a:off x="701675" y="1774825"/>
            <a:ext cx="10798175" cy="3308350"/>
          </a:xfrm>
          <a:prstGeom prst="rect">
            <a:avLst/>
          </a:prstGeom>
          <a:noFill/>
        </p:spPr>
      </p:pic>
      <p:sp>
        <p:nvSpPr>
          <p:cNvPr id="4" name="Текстовое поле 8"/>
          <p:cNvSpPr txBox="1">
            <a:spLocks/>
          </p:cNvSpPr>
          <p:nvPr/>
        </p:nvSpPr>
        <p:spPr>
          <a:xfrm>
            <a:off x="718820" y="5360035"/>
            <a:ext cx="10781665" cy="923925"/>
          </a:xfrm>
          <a:prstGeom prst="rect">
            <a:avLst/>
          </a:prstGeom>
          <a:noFill/>
          <a:ln w="0">
            <a:noFill/>
            <a:prstDash/>
          </a:ln>
        </p:spPr>
        <p:txBody>
          <a:bodyPr vert="horz" wrap="square" lIns="89535" tIns="46355" rIns="89535" bIns="46355" numCol="1" anchor="t">
            <a:spAutoFit/>
          </a:bodyPr>
          <a:lstStyle/>
          <a:p>
            <a:pPr marL="0" indent="0" algn="l" latinLnBrk="0" hangingPunct="1">
              <a:buFontTx/>
              <a:buNone/>
            </a:pPr>
            <a:r>
              <a:rPr sz="1800" b="0" i="0">
                <a:solidFill>
                  <a:srgbClr val="666666"/>
                </a:solidFill>
                <a:latin typeface="Kelson Sans RU" panose="02000500000000000000" pitchFamily="50" charset="0"/>
                <a:ea typeface="Kelson Sans RU" charset="0"/>
              </a:rPr>
              <a:t>Когда</a:t>
            </a:r>
            <a:r>
              <a:rPr lang="ru-RU" sz="1800" b="0" i="0">
                <a:solidFill>
                  <a:srgbClr val="666666"/>
                </a:solidFill>
                <a:latin typeface="Kelson Sans RU" charset="0"/>
                <a:ea typeface="Kelson Sans RU" charset="0"/>
              </a:rPr>
              <a:t>-</a:t>
            </a:r>
            <a:r>
              <a:rPr sz="1800" b="0" i="0">
                <a:solidFill>
                  <a:srgbClr val="666666"/>
                </a:solidFill>
                <a:latin typeface="Kelson Sans RU" panose="02000500000000000000" pitchFamily="50" charset="0"/>
                <a:ea typeface="Kelson Sans RU" charset="0"/>
              </a:rPr>
              <a:t>то почечная недостаточность означала верную смерть. Появление диализа для удаления смертельных примесей из крови означало, что жизни пациентов можно было спасти. Для некоторых диализ стал переходом к долгосрочному решению проблемы трансплантации почки.</a:t>
            </a:r>
            <a:endParaRPr lang="ko-KR" altLang="en-US" sz="1800" b="0" i="0">
              <a:solidFill>
                <a:srgbClr val="666666"/>
              </a:solidFill>
              <a:latin typeface="Kelson Sans RU" panose="02000500000000000000" pitchFamily="50" charset="0"/>
              <a:ea typeface="Kelson Sans RU" charset="0"/>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p:nvPr>
        </p:nvSpPr>
        <p:spPr>
          <a:xfrm>
            <a:off x="838200" y="365125"/>
            <a:ext cx="10516870" cy="1327150"/>
          </a:xfrm>
          <a:prstGeom prst="rect">
            <a:avLst/>
          </a:prstGeom>
        </p:spPr>
        <p:txBody>
          <a:bodyPr vert="horz" wrap="square" lIns="91440" tIns="45720" rIns="91440" bIns="45720" numCol="1" anchor="ctr">
            <a:normAutofit/>
          </a:bodyPr>
          <a:lstStyle/>
          <a:p>
            <a:pPr marL="0" indent="0" rtl="0" latinLnBrk="0">
              <a:buFontTx/>
              <a:buNone/>
            </a:pPr>
            <a:r>
              <a:rPr lang="ru-RU" dirty="0">
                <a:latin typeface="Kelson Sans RU" charset="0"/>
                <a:ea typeface="Kelson Sans RU" charset="0"/>
              </a:rPr>
              <a:t>1950-е годы и ранее: Рентген</a:t>
            </a:r>
            <a:endParaRPr lang="ko-KR" altLang="en-US" dirty="0">
              <a:latin typeface="Kelson Sans RU" panose="02000500000000000000" pitchFamily="50" charset="0"/>
              <a:ea typeface="Kelson Sans RU" charset="0"/>
            </a:endParaRPr>
          </a:p>
        </p:txBody>
      </p:sp>
      <p:sp>
        <p:nvSpPr>
          <p:cNvPr id="4" name="Текстовое поле 8"/>
          <p:cNvSpPr txBox="1">
            <a:spLocks/>
          </p:cNvSpPr>
          <p:nvPr/>
        </p:nvSpPr>
        <p:spPr>
          <a:xfrm>
            <a:off x="718820" y="5142230"/>
            <a:ext cx="10781665" cy="1478915"/>
          </a:xfrm>
          <a:prstGeom prst="rect">
            <a:avLst/>
          </a:prstGeom>
          <a:noFill/>
          <a:ln w="0">
            <a:noFill/>
            <a:prstDash/>
          </a:ln>
        </p:spPr>
        <p:txBody>
          <a:bodyPr vert="horz" wrap="square" lIns="89535" tIns="46355" rIns="89535" bIns="46355" numCol="1" anchor="t">
            <a:spAutoFit/>
          </a:bodyPr>
          <a:lstStyle/>
          <a:p>
            <a:pPr marL="0" indent="0" algn="l" latinLnBrk="0" hangingPunct="1">
              <a:buFontTx/>
              <a:buNone/>
            </a:pPr>
            <a:r>
              <a:rPr lang="ru-RU" sz="1800" b="0" i="0" dirty="0">
                <a:solidFill>
                  <a:srgbClr val="666666"/>
                </a:solidFill>
                <a:latin typeface="Kelson Sans RU" panose="02000500000000000000" pitchFamily="50" charset="0"/>
                <a:ea typeface="Kelson Sans RU" charset="0"/>
              </a:rPr>
              <a:t>Среди первых крупных «высокотехнологичных» устройств, использованных в медицине, рентгеновские лучи широко использовались в течение почти столетия в качестве диагностического инструмента. В лучевой терапии рентгеновские лучи используются для лечения определенных заболеваний, в частности рака, путем уничтожения злокачественных опухолевых клеток с помощью рентгеновского излучения.</a:t>
            </a:r>
            <a:endParaRPr lang="ru-RU" altLang="ko-KR" sz="1800" b="0" i="0" dirty="0">
              <a:solidFill>
                <a:srgbClr val="666666"/>
              </a:solidFill>
              <a:latin typeface="Kelson Sans RU" panose="02000500000000000000" pitchFamily="50" charset="0"/>
              <a:ea typeface="Kelson Sans RU" charset="0"/>
            </a:endParaRPr>
          </a:p>
        </p:txBody>
      </p:sp>
      <p:pic>
        <p:nvPicPr>
          <p:cNvPr id="1026" name="Picture 2">
            <a:extLst>
              <a:ext uri="{FF2B5EF4-FFF2-40B4-BE49-F238E27FC236}">
                <a16:creationId xmlns:a16="http://schemas.microsoft.com/office/drawing/2014/main" id="{3AC2ECF0-2B92-4BB5-8AEC-38646B3B44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0385" y="1470660"/>
            <a:ext cx="11111230" cy="34016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670008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p:nvPr>
        </p:nvSpPr>
        <p:spPr>
          <a:xfrm>
            <a:off x="838200" y="365125"/>
            <a:ext cx="10516870" cy="1327150"/>
          </a:xfrm>
          <a:prstGeom prst="rect">
            <a:avLst/>
          </a:prstGeom>
        </p:spPr>
        <p:txBody>
          <a:bodyPr vert="horz" wrap="square" lIns="91440" tIns="45720" rIns="91440" bIns="45720" numCol="1" anchor="ctr">
            <a:normAutofit/>
          </a:bodyPr>
          <a:lstStyle/>
          <a:p>
            <a:pPr marL="0" indent="0" rtl="0" latinLnBrk="0">
              <a:buFontTx/>
              <a:buNone/>
            </a:pPr>
            <a:r>
              <a:rPr lang="ru-RU" dirty="0">
                <a:latin typeface="Kelson Sans RU" charset="0"/>
                <a:ea typeface="Kelson Sans RU" charset="0"/>
              </a:rPr>
              <a:t>1950-е годы и ранее: ЭКГ</a:t>
            </a:r>
            <a:endParaRPr lang="ko-KR" altLang="en-US" dirty="0">
              <a:latin typeface="Kelson Sans RU" panose="02000500000000000000" pitchFamily="50" charset="0"/>
              <a:ea typeface="Kelson Sans RU" charset="0"/>
            </a:endParaRPr>
          </a:p>
        </p:txBody>
      </p:sp>
      <p:sp>
        <p:nvSpPr>
          <p:cNvPr id="4" name="Текстовое поле 8"/>
          <p:cNvSpPr txBox="1">
            <a:spLocks/>
          </p:cNvSpPr>
          <p:nvPr/>
        </p:nvSpPr>
        <p:spPr>
          <a:xfrm>
            <a:off x="718820" y="5142230"/>
            <a:ext cx="10781665" cy="1201420"/>
          </a:xfrm>
          <a:prstGeom prst="rect">
            <a:avLst/>
          </a:prstGeom>
          <a:noFill/>
          <a:ln w="0">
            <a:noFill/>
            <a:prstDash/>
          </a:ln>
        </p:spPr>
        <p:txBody>
          <a:bodyPr vert="horz" wrap="square" lIns="89535" tIns="46355" rIns="89535" bIns="46355" numCol="1" anchor="t">
            <a:spAutoFit/>
          </a:bodyPr>
          <a:lstStyle/>
          <a:p>
            <a:pPr marL="0" indent="0" algn="l" latinLnBrk="0" hangingPunct="1">
              <a:buFontTx/>
              <a:buNone/>
            </a:pPr>
            <a:r>
              <a:rPr lang="ru-RU" sz="1800" b="0" i="0" dirty="0">
                <a:solidFill>
                  <a:srgbClr val="666666"/>
                </a:solidFill>
                <a:latin typeface="Kelson Sans RU" panose="02000500000000000000" pitchFamily="50" charset="0"/>
                <a:ea typeface="Kelson Sans RU" charset="0"/>
              </a:rPr>
              <a:t>ЭКГ используется для измерения частоты и регулярности сердечных сокращений, а также размера и функции сердечных камер, наличия каких-либо повреждений сердца, а также воздействия лекарств или устройств, используемых для регулирования сердца (например, кардиостимулятора). ). ЭКГ помогли врачам снизить уровень смертности и истощения от сердечных заболеваний.</a:t>
            </a:r>
            <a:endParaRPr lang="ru-RU" altLang="ko-KR" sz="1800" b="0" i="0" dirty="0">
              <a:solidFill>
                <a:srgbClr val="666666"/>
              </a:solidFill>
              <a:latin typeface="Kelson Sans RU" panose="02000500000000000000" pitchFamily="50" charset="0"/>
              <a:ea typeface="Kelson Sans RU" charset="0"/>
            </a:endParaRPr>
          </a:p>
        </p:txBody>
      </p:sp>
      <p:pic>
        <p:nvPicPr>
          <p:cNvPr id="2052" name="Picture 4">
            <a:extLst>
              <a:ext uri="{FF2B5EF4-FFF2-40B4-BE49-F238E27FC236}">
                <a16:creationId xmlns:a16="http://schemas.microsoft.com/office/drawing/2014/main" id="{21958138-F74E-4F1F-AADD-D1E61A6C95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6930" y="1431290"/>
            <a:ext cx="10808335" cy="33089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397689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p:nvPr>
        </p:nvSpPr>
        <p:spPr>
          <a:xfrm>
            <a:off x="838200" y="365125"/>
            <a:ext cx="10516870" cy="1327150"/>
          </a:xfrm>
          <a:prstGeom prst="rect">
            <a:avLst/>
          </a:prstGeom>
        </p:spPr>
        <p:txBody>
          <a:bodyPr vert="horz" wrap="square" lIns="91440" tIns="45720" rIns="91440" bIns="45720" numCol="1" anchor="ctr">
            <a:normAutofit/>
          </a:bodyPr>
          <a:lstStyle/>
          <a:p>
            <a:pPr marL="0" indent="0" rtl="0" latinLnBrk="0">
              <a:buFontTx/>
              <a:buNone/>
            </a:pPr>
            <a:r>
              <a:rPr lang="ru-RU" dirty="0">
                <a:latin typeface="Kelson Sans RU" charset="0"/>
                <a:ea typeface="Kelson Sans RU" charset="0"/>
              </a:rPr>
              <a:t>1950-е годы и ранее: Кардиостимулятор</a:t>
            </a:r>
            <a:endParaRPr lang="ko-KR" altLang="en-US" dirty="0">
              <a:latin typeface="Kelson Sans RU" panose="02000500000000000000" pitchFamily="50" charset="0"/>
              <a:ea typeface="Kelson Sans RU" charset="0"/>
            </a:endParaRPr>
          </a:p>
        </p:txBody>
      </p:sp>
      <p:sp>
        <p:nvSpPr>
          <p:cNvPr id="4" name="Текстовое поле 8"/>
          <p:cNvSpPr txBox="1">
            <a:spLocks/>
          </p:cNvSpPr>
          <p:nvPr/>
        </p:nvSpPr>
        <p:spPr>
          <a:xfrm>
            <a:off x="718820" y="5142230"/>
            <a:ext cx="10781665" cy="1201420"/>
          </a:xfrm>
          <a:prstGeom prst="rect">
            <a:avLst/>
          </a:prstGeom>
          <a:noFill/>
          <a:ln w="0">
            <a:noFill/>
            <a:prstDash/>
          </a:ln>
        </p:spPr>
        <p:txBody>
          <a:bodyPr vert="horz" wrap="square" lIns="89535" tIns="46355" rIns="89535" bIns="46355" numCol="1" anchor="t">
            <a:spAutoFit/>
          </a:bodyPr>
          <a:lstStyle/>
          <a:p>
            <a:pPr marL="0" indent="0" algn="l" latinLnBrk="0" hangingPunct="1">
              <a:buFontTx/>
              <a:buNone/>
            </a:pPr>
            <a:r>
              <a:rPr lang="ru-RU" sz="1800" b="0" i="0" dirty="0">
                <a:solidFill>
                  <a:srgbClr val="666666"/>
                </a:solidFill>
                <a:latin typeface="Kelson Sans RU" panose="02000500000000000000" pitchFamily="50" charset="0"/>
                <a:ea typeface="Kelson Sans RU" charset="0"/>
              </a:rPr>
              <a:t>Многие люди, у которых нарушен сердечный ритм, рискуют внезапно умереть, если сердечный ритм выйдет из-под контроля. Кардиостимулятор может значительно снизить риск внезапной смерти за счет подачи небольшого контролируемого электрического тока, когда это необходимо для поддержания устойчивого ритма.</a:t>
            </a:r>
            <a:endParaRPr lang="ru-RU" altLang="ko-KR" sz="1800" b="0" i="0" dirty="0">
              <a:solidFill>
                <a:srgbClr val="666666"/>
              </a:solidFill>
              <a:latin typeface="Kelson Sans RU" panose="02000500000000000000" pitchFamily="50" charset="0"/>
              <a:ea typeface="Kelson Sans RU" charset="0"/>
            </a:endParaRPr>
          </a:p>
        </p:txBody>
      </p:sp>
      <p:pic>
        <p:nvPicPr>
          <p:cNvPr id="3074" name="Picture 2">
            <a:extLst>
              <a:ext uri="{FF2B5EF4-FFF2-40B4-BE49-F238E27FC236}">
                <a16:creationId xmlns:a16="http://schemas.microsoft.com/office/drawing/2014/main" id="{185687E6-7BD0-4AA6-841B-9CDF8CFE98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715770"/>
            <a:ext cx="10889615" cy="3333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768615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p:nvPr>
        </p:nvSpPr>
        <p:spPr>
          <a:xfrm>
            <a:off x="838200" y="365125"/>
            <a:ext cx="10516870" cy="1327150"/>
          </a:xfrm>
          <a:prstGeom prst="rect">
            <a:avLst/>
          </a:prstGeom>
        </p:spPr>
        <p:txBody>
          <a:bodyPr vert="horz" wrap="square" lIns="91440" tIns="45720" rIns="91440" bIns="45720" numCol="1" anchor="ctr">
            <a:normAutofit/>
          </a:bodyPr>
          <a:lstStyle/>
          <a:p>
            <a:pPr marL="0" indent="0" rtl="0" latinLnBrk="0">
              <a:buFontTx/>
              <a:buNone/>
            </a:pPr>
            <a:r>
              <a:rPr lang="ru-RU" dirty="0">
                <a:latin typeface="Kelson Sans RU" charset="0"/>
                <a:ea typeface="Kelson Sans RU" charset="0"/>
              </a:rPr>
              <a:t>1950-е годы и ранее: Сердечно-легочное шунтирование</a:t>
            </a:r>
            <a:endParaRPr lang="ko-KR" altLang="en-US" dirty="0">
              <a:latin typeface="Kelson Sans RU" panose="02000500000000000000" pitchFamily="50" charset="0"/>
              <a:ea typeface="Kelson Sans RU" charset="0"/>
            </a:endParaRPr>
          </a:p>
        </p:txBody>
      </p:sp>
      <p:sp>
        <p:nvSpPr>
          <p:cNvPr id="4" name="Текстовое поле 8"/>
          <p:cNvSpPr txBox="1">
            <a:spLocks/>
          </p:cNvSpPr>
          <p:nvPr/>
        </p:nvSpPr>
        <p:spPr>
          <a:xfrm>
            <a:off x="718820" y="5142230"/>
            <a:ext cx="10781665" cy="1478915"/>
          </a:xfrm>
          <a:prstGeom prst="rect">
            <a:avLst/>
          </a:prstGeom>
          <a:noFill/>
          <a:ln w="0">
            <a:noFill/>
            <a:prstDash/>
          </a:ln>
        </p:spPr>
        <p:txBody>
          <a:bodyPr vert="horz" wrap="square" lIns="89535" tIns="46355" rIns="89535" bIns="46355" numCol="1" anchor="t">
            <a:spAutoFit/>
          </a:bodyPr>
          <a:lstStyle/>
          <a:p>
            <a:pPr marL="0" indent="0" algn="l" latinLnBrk="0" hangingPunct="1">
              <a:buFontTx/>
              <a:buNone/>
            </a:pPr>
            <a:r>
              <a:rPr lang="ru-RU" sz="1800" b="0" i="0" dirty="0">
                <a:solidFill>
                  <a:srgbClr val="666666"/>
                </a:solidFill>
                <a:latin typeface="Kelson Sans RU" panose="02000500000000000000" pitchFamily="50" charset="0"/>
                <a:ea typeface="Kelson Sans RU" charset="0"/>
              </a:rPr>
              <a:t>Операция по обходу закупоренных коронарных артерий (с использованием участков неповрежденных артерий или вен из других частей тела) продлевает жизнь и улучшает качество жизни. Эта процедура стала возможной с разработкой аппарата искусственного кровообращения, который позволяет останавливать сердце во время операции - аппарат берет на себя работу по снабжению крови кислородом и перемещению крови по телу.</a:t>
            </a:r>
            <a:endParaRPr lang="ru-RU" altLang="ko-KR" sz="1800" b="0" i="0" dirty="0">
              <a:solidFill>
                <a:srgbClr val="666666"/>
              </a:solidFill>
              <a:latin typeface="Kelson Sans RU" panose="02000500000000000000" pitchFamily="50" charset="0"/>
              <a:ea typeface="Kelson Sans RU" charset="0"/>
            </a:endParaRPr>
          </a:p>
        </p:txBody>
      </p:sp>
      <p:pic>
        <p:nvPicPr>
          <p:cNvPr id="4098" name="Picture 2">
            <a:extLst>
              <a:ext uri="{FF2B5EF4-FFF2-40B4-BE49-F238E27FC236}">
                <a16:creationId xmlns:a16="http://schemas.microsoft.com/office/drawing/2014/main" id="{5A9932E5-A30F-4700-BDF2-A970CD3092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804670"/>
            <a:ext cx="10534015" cy="32245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44023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p:nvPr>
        </p:nvSpPr>
        <p:spPr>
          <a:xfrm>
            <a:off x="838200" y="365125"/>
            <a:ext cx="10517505" cy="1327785"/>
          </a:xfrm>
          <a:prstGeom prst="rect">
            <a:avLst/>
          </a:prstGeom>
        </p:spPr>
        <p:txBody>
          <a:bodyPr vert="horz" wrap="square" lIns="91440" tIns="45720" rIns="91440" bIns="45720" numCol="1" anchor="ctr">
            <a:normAutofit/>
          </a:bodyPr>
          <a:lstStyle/>
          <a:p>
            <a:pPr marL="0" indent="0" rtl="0" latinLnBrk="0">
              <a:buFontTx/>
              <a:buNone/>
            </a:pPr>
            <a:r>
              <a:rPr lang="ru-RU" sz="4400">
                <a:latin typeface="Kelson Sans RU" charset="0"/>
                <a:ea typeface="Kelson Sans RU" charset="0"/>
              </a:rPr>
              <a:t>1830-1842г: Огюст Конт</a:t>
            </a:r>
            <a:endParaRPr lang="ko-KR" altLang="en-US" sz="4400">
              <a:latin typeface="Kelson Sans RU" charset="0"/>
              <a:ea typeface="Kelson Sans RU" charset="0"/>
            </a:endParaRPr>
          </a:p>
        </p:txBody>
      </p:sp>
      <p:sp>
        <p:nvSpPr>
          <p:cNvPr id="4" name="Rect 0"/>
          <p:cNvSpPr txBox="1">
            <a:spLocks/>
          </p:cNvSpPr>
          <p:nvPr/>
        </p:nvSpPr>
        <p:spPr>
          <a:xfrm>
            <a:off x="3619500" y="2189480"/>
            <a:ext cx="8020050" cy="2585085"/>
          </a:xfrm>
          <a:prstGeom prst="rect">
            <a:avLst/>
          </a:prstGeom>
          <a:noFill/>
          <a:ln w="0">
            <a:noFill/>
            <a:prstDash/>
          </a:ln>
        </p:spPr>
        <p:txBody>
          <a:bodyPr vert="horz" wrap="square" lIns="89535" tIns="46355" rIns="89535" bIns="46355" numCol="1" anchor="t">
            <a:spAutoFit/>
          </a:bodyPr>
          <a:lstStyle/>
          <a:p>
            <a:pPr marL="0" indent="0" algn="l" latinLnBrk="0" hangingPunct="1">
              <a:buFontTx/>
              <a:buNone/>
            </a:pPr>
            <a:r>
              <a:rPr lang="ru-RU">
                <a:solidFill>
                  <a:srgbClr val="666666"/>
                </a:solidFill>
                <a:latin typeface="Kelson Sans RU" charset="0"/>
                <a:ea typeface="Kelson Sans RU" charset="0"/>
              </a:rPr>
              <a:t>Параллельно с Уэввелом публикует «Курс позитивной философии» (т. 1-6, 1830—1842) в котором вторит, что сложился определенный тип интеллектуальной культуры, наиболее прогрессивный, рассматривал историю как процесс прогрессивного развития, а значит это наилучшая из возможных форм интеллектуальной культуры, у нее есть общие черты, она отличается от других форм интеллектуальной культуры, предшествующих, а значит менее прогрессивных, например, от религии. В этом качестве должна рассматривается как некоторый целостный объект, со своими особенными чертами, отличный от других форм знания.</a:t>
            </a:r>
            <a:endParaRPr lang="ko-KR" altLang="en-US">
              <a:solidFill>
                <a:srgbClr val="666666"/>
              </a:solidFill>
              <a:latin typeface="Kelson Sans RU" charset="0"/>
              <a:ea typeface="Kelson Sans RU" charset="0"/>
            </a:endParaRPr>
          </a:p>
        </p:txBody>
      </p:sp>
      <p:pic>
        <p:nvPicPr>
          <p:cNvPr id="5" name="Рисунок 36"/>
          <p:cNvPicPr>
            <a:picLocks noChangeAspect="1"/>
          </p:cNvPicPr>
          <p:nvPr/>
        </p:nvPicPr>
        <p:blipFill rotWithShape="1">
          <a:blip r:embed="rId2" cstate="print">
            <a:extLst>
              <a:ext uri="{28A0092B-C50C-407E-A947-70E740481C1C}">
                <a14:useLocalDpi xmlns:a14="http://schemas.microsoft.com/office/drawing/2010/main" val="0"/>
              </a:ext>
            </a:extLst>
          </a:blip>
          <a:stretch>
            <a:fillRect/>
          </a:stretch>
        </p:blipFill>
        <p:spPr>
          <a:xfrm>
            <a:off x="647700" y="1695450"/>
            <a:ext cx="2381885" cy="3058160"/>
          </a:xfrm>
          <a:prstGeom prst="rect">
            <a:avLst/>
          </a:prstGeom>
          <a:noFill/>
        </p:spPr>
      </p:pic>
      <p:sp>
        <p:nvSpPr>
          <p:cNvPr id="6" name="Текстовое поле 37"/>
          <p:cNvSpPr txBox="1">
            <a:spLocks/>
          </p:cNvSpPr>
          <p:nvPr/>
        </p:nvSpPr>
        <p:spPr>
          <a:xfrm>
            <a:off x="1200150" y="4876800"/>
            <a:ext cx="1276985" cy="247015"/>
          </a:xfrm>
          <a:prstGeom prst="rect">
            <a:avLst/>
          </a:prstGeom>
          <a:noFill/>
          <a:ln w="0">
            <a:noFill/>
            <a:prstDash/>
          </a:ln>
        </p:spPr>
        <p:txBody>
          <a:bodyPr vert="horz" wrap="square" lIns="89535" tIns="46355" rIns="89535" bIns="46355" anchor="t">
            <a:spAutoFit/>
          </a:bodyPr>
          <a:lstStyle/>
          <a:p>
            <a:pPr marL="0" indent="0" algn="l" hangingPunct="1"/>
            <a:r>
              <a:rPr sz="1000">
                <a:latin typeface="Kelson Sans RU" charset="0"/>
                <a:ea typeface="Kelson Sans RU" charset="0"/>
              </a:rPr>
              <a:t>фр. Auguste Comte</a:t>
            </a:r>
            <a:endParaRPr lang="ko-KR" altLang="en-US" sz="1000">
              <a:latin typeface="Kelson Sans RU" charset="0"/>
              <a:ea typeface="Kelson Sans RU" charset="0"/>
            </a:endParaRPr>
          </a:p>
        </p:txBody>
      </p:sp>
      <p:sp>
        <p:nvSpPr>
          <p:cNvPr id="7" name="Текстовое поле 38"/>
          <p:cNvSpPr txBox="1">
            <a:spLocks/>
          </p:cNvSpPr>
          <p:nvPr/>
        </p:nvSpPr>
        <p:spPr>
          <a:xfrm>
            <a:off x="647700" y="5200650"/>
            <a:ext cx="11259185" cy="1477645"/>
          </a:xfrm>
          <a:prstGeom prst="rect">
            <a:avLst/>
          </a:prstGeom>
          <a:noFill/>
          <a:ln w="0">
            <a:noFill/>
            <a:prstDash/>
          </a:ln>
        </p:spPr>
        <p:txBody>
          <a:bodyPr vert="horz" wrap="square" lIns="89535" tIns="46355" rIns="89535" bIns="46355" anchor="t">
            <a:spAutoFit/>
          </a:bodyPr>
          <a:lstStyle/>
          <a:p>
            <a:pPr marL="0" indent="0" algn="l" hangingPunct="1"/>
            <a:r>
              <a:rPr sz="1800">
                <a:latin typeface="Segoe UI" charset="0"/>
                <a:ea typeface="Segoe UI" charset="0"/>
              </a:rPr>
              <a:t>При огромных различия между Уэввелом и Контом, они разделяли одну и ту же общую интуицию - стремление отделить современную прогрессивную форму знания, связанную с индуктивными исследованиями (</a:t>
            </a:r>
            <a:r>
              <a:rPr lang="ru-RU" sz="1800">
                <a:latin typeface="Segoe UI" charset="0"/>
                <a:ea typeface="Segoe UI" charset="0"/>
              </a:rPr>
              <a:t>опытно-экспериментальной наукой и прежде всего с физикой</a:t>
            </a:r>
            <a:r>
              <a:rPr sz="1800">
                <a:latin typeface="Segoe UI" charset="0"/>
                <a:ea typeface="Segoe UI" charset="0"/>
              </a:rPr>
              <a:t>)</a:t>
            </a:r>
            <a:r>
              <a:rPr lang="ru-RU" sz="1800">
                <a:latin typeface="Segoe UI" charset="0"/>
                <a:ea typeface="Segoe UI" charset="0"/>
              </a:rPr>
              <a:t> от различных старых предрассудочных и в том числе философских форм знания. Их произведения - это история знания с древних времен до современности в контексте истории задач индуктивных наук.</a:t>
            </a:r>
            <a:endParaRPr lang="ko-KR" altLang="en-US" sz="1800">
              <a:latin typeface="Segoe UI" charset="0"/>
              <a:ea typeface="Segoe UI"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p:nvPr>
        </p:nvSpPr>
        <p:spPr>
          <a:xfrm>
            <a:off x="838200" y="365125"/>
            <a:ext cx="10516870" cy="1327150"/>
          </a:xfrm>
          <a:prstGeom prst="rect">
            <a:avLst/>
          </a:prstGeom>
        </p:spPr>
        <p:txBody>
          <a:bodyPr vert="horz" wrap="square" lIns="91440" tIns="45720" rIns="91440" bIns="45720" numCol="1" anchor="ctr">
            <a:normAutofit/>
          </a:bodyPr>
          <a:lstStyle/>
          <a:p>
            <a:pPr marL="0" indent="0" rtl="0" latinLnBrk="0">
              <a:buFontTx/>
              <a:buNone/>
            </a:pPr>
            <a:r>
              <a:rPr lang="ru-RU" dirty="0">
                <a:latin typeface="Kelson Sans RU" charset="0"/>
                <a:ea typeface="Kelson Sans RU" charset="0"/>
              </a:rPr>
              <a:t>1950-е годы и ранее: Технология производства антибиотиков</a:t>
            </a:r>
            <a:endParaRPr lang="ko-KR" altLang="en-US" dirty="0">
              <a:latin typeface="Kelson Sans RU" panose="02000500000000000000" pitchFamily="50" charset="0"/>
              <a:ea typeface="Kelson Sans RU" charset="0"/>
            </a:endParaRPr>
          </a:p>
        </p:txBody>
      </p:sp>
      <p:sp>
        <p:nvSpPr>
          <p:cNvPr id="4" name="Текстовое поле 8"/>
          <p:cNvSpPr txBox="1">
            <a:spLocks/>
          </p:cNvSpPr>
          <p:nvPr/>
        </p:nvSpPr>
        <p:spPr>
          <a:xfrm>
            <a:off x="718820" y="5142230"/>
            <a:ext cx="10781665" cy="1201420"/>
          </a:xfrm>
          <a:prstGeom prst="rect">
            <a:avLst/>
          </a:prstGeom>
          <a:noFill/>
          <a:ln w="0">
            <a:noFill/>
            <a:prstDash/>
          </a:ln>
        </p:spPr>
        <p:txBody>
          <a:bodyPr vert="horz" wrap="square" lIns="89535" tIns="46355" rIns="89535" bIns="46355" numCol="1" anchor="t">
            <a:spAutoFit/>
          </a:bodyPr>
          <a:lstStyle/>
          <a:p>
            <a:pPr marL="0" indent="0" algn="l" latinLnBrk="0" hangingPunct="1">
              <a:buFontTx/>
              <a:buNone/>
            </a:pPr>
            <a:r>
              <a:rPr lang="ru-RU" altLang="ko-KR" sz="1800" b="0" i="0" dirty="0">
                <a:solidFill>
                  <a:srgbClr val="666666"/>
                </a:solidFill>
                <a:latin typeface="Kelson Sans RU" panose="02000500000000000000" pitchFamily="50" charset="0"/>
                <a:ea typeface="Kelson Sans RU" charset="0"/>
              </a:rPr>
              <a:t>Во время и после Второй мировой войны наблюдался резкий рост числа обнаруженных антибиотиков, которые были признаны полезными для лечения различных заболеваний. Однако именно развитие инженерных технологий для массового производства этих антибиотиков позволило им найти широкое применение.</a:t>
            </a:r>
          </a:p>
        </p:txBody>
      </p:sp>
      <p:pic>
        <p:nvPicPr>
          <p:cNvPr id="5122" name="Picture 2">
            <a:extLst>
              <a:ext uri="{FF2B5EF4-FFF2-40B4-BE49-F238E27FC236}">
                <a16:creationId xmlns:a16="http://schemas.microsoft.com/office/drawing/2014/main" id="{3CF6539F-E5B1-4C7B-9C01-54738E2F5A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715770"/>
            <a:ext cx="10754360" cy="32918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36552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p:nvPr>
        </p:nvSpPr>
        <p:spPr>
          <a:xfrm>
            <a:off x="838200" y="365125"/>
            <a:ext cx="10516870" cy="1327150"/>
          </a:xfrm>
          <a:prstGeom prst="rect">
            <a:avLst/>
          </a:prstGeom>
        </p:spPr>
        <p:txBody>
          <a:bodyPr vert="horz" wrap="square" lIns="91440" tIns="45720" rIns="91440" bIns="45720" numCol="1" anchor="ctr">
            <a:normAutofit/>
          </a:bodyPr>
          <a:lstStyle/>
          <a:p>
            <a:r>
              <a:rPr lang="ru-RU" dirty="0">
                <a:latin typeface="Kelson Sans RU" charset="0"/>
                <a:ea typeface="Kelson Sans RU" charset="0"/>
              </a:rPr>
              <a:t>1960-е годы: Дефибриллятор</a:t>
            </a:r>
            <a:br>
              <a:rPr lang="ru-RU" b="0" i="0" dirty="0">
                <a:solidFill>
                  <a:srgbClr val="333333"/>
                </a:solidFill>
                <a:effectLst/>
                <a:latin typeface="Open Sans"/>
              </a:rPr>
            </a:br>
            <a:endParaRPr lang="ko-KR" altLang="en-US" dirty="0">
              <a:latin typeface="Kelson Sans RU" panose="02000500000000000000" pitchFamily="50" charset="0"/>
              <a:ea typeface="Kelson Sans RU" charset="0"/>
            </a:endParaRPr>
          </a:p>
        </p:txBody>
      </p:sp>
      <p:pic>
        <p:nvPicPr>
          <p:cNvPr id="6146" name="Picture 2">
            <a:extLst>
              <a:ext uri="{FF2B5EF4-FFF2-40B4-BE49-F238E27FC236}">
                <a16:creationId xmlns:a16="http://schemas.microsoft.com/office/drawing/2014/main" id="{5350E62B-2B34-412D-8E8A-D07493F30F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4840" y="1456055"/>
            <a:ext cx="11191875" cy="342582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772F9FE6-42B9-4C73-A584-2F2854694CC8}"/>
              </a:ext>
            </a:extLst>
          </p:cNvPr>
          <p:cNvSpPr txBox="1"/>
          <p:nvPr/>
        </p:nvSpPr>
        <p:spPr>
          <a:xfrm>
            <a:off x="1097280" y="4965065"/>
            <a:ext cx="10817860" cy="1753235"/>
          </a:xfrm>
          <a:prstGeom prst="rect">
            <a:avLst/>
          </a:prstGeom>
          <a:noFill/>
        </p:spPr>
        <p:txBody>
          <a:bodyPr vert="horz" wrap="square" lIns="91440" tIns="45720" rIns="91440" bIns="45720" numCol="1" anchor="t">
            <a:spAutoFit/>
          </a:bodyPr>
          <a:lstStyle/>
          <a:p>
            <a:pPr marL="0" indent="0" latinLnBrk="0">
              <a:buFontTx/>
              <a:buNone/>
            </a:pPr>
            <a:r>
              <a:rPr lang="ru-RU">
                <a:latin typeface="Kelson Sans RU" charset="0"/>
                <a:ea typeface="Kelson Sans RU" charset="0"/>
              </a:rPr>
              <a:t>Когда у пациента происходит остановка сердца, дефибриллятор используется, чтобы вернуть сердце в действие. С момента первоначального инженерного достижения в разработке устройства, ряд дополнительных инженерных усовершенствований, направленных на уменьшение его размеров, позволил дефибриллятору переместиться из операционной или отделения неотложной помощи в руки персонала службы экстренной помощи, оказывающего помощь пациентам в офисах и торговых центрах, аэропорты и даже дома и школы.</a:t>
            </a:r>
            <a:endParaRPr lang="ko-KR" altLang="en-US">
              <a:latin typeface="Kelson Sans RU" charset="0"/>
              <a:ea typeface="Kelson Sans RU" charset="0"/>
            </a:endParaRPr>
          </a:p>
        </p:txBody>
      </p:sp>
    </p:spTree>
    <p:extLst>
      <p:ext uri="{BB962C8B-B14F-4D97-AF65-F5344CB8AC3E}">
        <p14:creationId xmlns:p14="http://schemas.microsoft.com/office/powerpoint/2010/main" val="364688367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p:nvPr>
        </p:nvSpPr>
        <p:spPr>
          <a:xfrm>
            <a:off x="838200" y="365125"/>
            <a:ext cx="10516870" cy="1327150"/>
          </a:xfrm>
          <a:prstGeom prst="rect">
            <a:avLst/>
          </a:prstGeom>
        </p:spPr>
        <p:txBody>
          <a:bodyPr vert="horz" wrap="square" lIns="91440" tIns="45720" rIns="91440" bIns="45720" numCol="1" anchor="ctr">
            <a:normAutofit/>
          </a:bodyPr>
          <a:lstStyle/>
          <a:p>
            <a:r>
              <a:rPr lang="ru-RU" dirty="0">
                <a:latin typeface="Kelson Sans RU" charset="0"/>
                <a:ea typeface="Kelson Sans RU" charset="0"/>
              </a:rPr>
              <a:t>1960-е годы: Замена сердечного клапана</a:t>
            </a:r>
            <a:endParaRPr lang="ko-KR" altLang="en-US" dirty="0">
              <a:latin typeface="Kelson Sans RU" panose="02000500000000000000" pitchFamily="50" charset="0"/>
              <a:ea typeface="Kelson Sans RU" charset="0"/>
            </a:endParaRPr>
          </a:p>
        </p:txBody>
      </p:sp>
      <p:pic>
        <p:nvPicPr>
          <p:cNvPr id="7170" name="Picture 2">
            <a:extLst>
              <a:ext uri="{FF2B5EF4-FFF2-40B4-BE49-F238E27FC236}">
                <a16:creationId xmlns:a16="http://schemas.microsoft.com/office/drawing/2014/main" id="{67E02903-30C0-4C72-9557-27C1FC5A52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819275"/>
            <a:ext cx="10662285" cy="32639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E4A4206D-AA52-43B2-A54F-4EC18567CBA1}"/>
              </a:ext>
            </a:extLst>
          </p:cNvPr>
          <p:cNvSpPr txBox="1"/>
          <p:nvPr/>
        </p:nvSpPr>
        <p:spPr>
          <a:xfrm>
            <a:off x="838200" y="5166360"/>
            <a:ext cx="10662920" cy="1753235"/>
          </a:xfrm>
          <a:prstGeom prst="rect">
            <a:avLst/>
          </a:prstGeom>
          <a:noFill/>
        </p:spPr>
        <p:txBody>
          <a:bodyPr vert="horz" wrap="square" lIns="91440" tIns="45720" rIns="91440" bIns="45720" numCol="1" anchor="t">
            <a:spAutoFit/>
          </a:bodyPr>
          <a:lstStyle/>
          <a:p>
            <a:pPr marL="0" indent="0" latinLnBrk="0">
              <a:buFontTx/>
              <a:buNone/>
            </a:pPr>
            <a:r>
              <a:rPr lang="ru-RU">
                <a:latin typeface="Kelson Sans RU" charset="0"/>
                <a:ea typeface="Kelson Sans RU" charset="0"/>
              </a:rPr>
              <a:t>Замена сердечных клапанов была ранним примером совместной работы инженеров и клиницистов над восстановлением сердечной функции пациентам, которые оказались в состоянии потери трудоспособности из-за того, что их собственные клапаны вышли из строя. За прошедшие годы инженеры разработали новые конструкции и материалы, которые позволяют клапанам, изготовленным из синтетических и натуральных материалов, заменять поврежденные или больные клапаны.</a:t>
            </a:r>
            <a:endParaRPr lang="ko-KR" altLang="en-US">
              <a:latin typeface="Kelson Sans RU" charset="0"/>
              <a:ea typeface="Kelson Sans RU" charset="0"/>
            </a:endParaRPr>
          </a:p>
        </p:txBody>
      </p:sp>
    </p:spTree>
    <p:extLst>
      <p:ext uri="{BB962C8B-B14F-4D97-AF65-F5344CB8AC3E}">
        <p14:creationId xmlns:p14="http://schemas.microsoft.com/office/powerpoint/2010/main" val="341960286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p:nvPr>
        </p:nvSpPr>
        <p:spPr>
          <a:xfrm>
            <a:off x="838200" y="365125"/>
            <a:ext cx="10516870" cy="1327150"/>
          </a:xfrm>
          <a:prstGeom prst="rect">
            <a:avLst/>
          </a:prstGeom>
        </p:spPr>
        <p:txBody>
          <a:bodyPr vert="horz" wrap="square" lIns="91440" tIns="45720" rIns="91440" bIns="45720" numCol="1" anchor="ctr">
            <a:normAutofit/>
          </a:bodyPr>
          <a:lstStyle/>
          <a:p>
            <a:r>
              <a:rPr lang="ru-RU" dirty="0">
                <a:latin typeface="Kelson Sans RU" charset="0"/>
                <a:ea typeface="Kelson Sans RU" charset="0"/>
              </a:rPr>
              <a:t>1960-е годы: Интраокулярная линза / контактная линза</a:t>
            </a:r>
            <a:endParaRPr lang="ko-KR" altLang="en-US" dirty="0">
              <a:latin typeface="Kelson Sans RU" panose="02000500000000000000" pitchFamily="50" charset="0"/>
              <a:ea typeface="Kelson Sans RU" charset="0"/>
            </a:endParaRPr>
          </a:p>
        </p:txBody>
      </p:sp>
      <p:pic>
        <p:nvPicPr>
          <p:cNvPr id="8194" name="Picture 2">
            <a:extLst>
              <a:ext uri="{FF2B5EF4-FFF2-40B4-BE49-F238E27FC236}">
                <a16:creationId xmlns:a16="http://schemas.microsoft.com/office/drawing/2014/main" id="{219D86AC-8E8B-45D2-A3E7-830E421CA1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0120" y="1856740"/>
            <a:ext cx="10516870" cy="321945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B533E0C7-2D4D-4BD1-B85B-198F69E92694}"/>
              </a:ext>
            </a:extLst>
          </p:cNvPr>
          <p:cNvSpPr txBox="1"/>
          <p:nvPr/>
        </p:nvSpPr>
        <p:spPr>
          <a:xfrm>
            <a:off x="960120" y="5220970"/>
            <a:ext cx="10517505" cy="1385570"/>
          </a:xfrm>
          <a:prstGeom prst="rect">
            <a:avLst/>
          </a:prstGeom>
          <a:noFill/>
        </p:spPr>
        <p:txBody>
          <a:bodyPr vert="horz" wrap="square" lIns="91440" tIns="45720" rIns="91440" bIns="45720" numCol="1" anchor="t">
            <a:spAutoFit/>
          </a:bodyPr>
          <a:lstStyle/>
          <a:p>
            <a:pPr marL="0" indent="0" latinLnBrk="0">
              <a:buFontTx/>
              <a:buNone/>
            </a:pPr>
            <a:r>
              <a:rPr lang="ru-RU" sz="1200">
                <a:latin typeface="Kelson Sans RU" charset="0"/>
                <a:ea typeface="Kelson Sans RU" charset="0"/>
              </a:rPr>
              <a:t>Пластиковая интраокулярная линза (ИОЛ) помогла восстановить полное зрение тем, чье зрение помутнело из-за катаракты (ведущая причина слепоты во всем мире) или других заболеваний. Сотрудничество инженеров по биоматериалам, инженеров-механиков, инженеров-оптиков и хирургов привело к созданию множества ИОЛ, отвечающих различным потребностям пациентов. Эти искусственные линзы устанавливаются в амбулаторных условиях, что занимает всего несколько часов. В то время как интраокулярная линза вернула нормальное зрение людям с катарактой, контактные линзы, которые предшествовали этому при обычном использовании, оказались критически важными для функционирования многих людей с каратоконусом и другими заболеваниями и психологически важны для тех, у кого есть проблемы с очками. Превратившись из дорогого и неудобного стеклянного устройства в 1930-е годы в доступное, простое в использовании.</a:t>
            </a:r>
            <a:endParaRPr lang="ko-KR" altLang="en-US" sz="1200">
              <a:latin typeface="Kelson Sans RU" charset="0"/>
              <a:ea typeface="Kelson Sans RU" charset="0"/>
            </a:endParaRPr>
          </a:p>
        </p:txBody>
      </p:sp>
    </p:spTree>
    <p:extLst>
      <p:ext uri="{BB962C8B-B14F-4D97-AF65-F5344CB8AC3E}">
        <p14:creationId xmlns:p14="http://schemas.microsoft.com/office/powerpoint/2010/main" val="130028221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p:nvPr>
        </p:nvSpPr>
        <p:spPr>
          <a:xfrm>
            <a:off x="838200" y="365125"/>
            <a:ext cx="10517505" cy="1327785"/>
          </a:xfrm>
          <a:prstGeom prst="rect">
            <a:avLst/>
          </a:prstGeom>
        </p:spPr>
        <p:txBody>
          <a:bodyPr vert="horz" wrap="square" lIns="91440" tIns="45720" rIns="91440" bIns="45720" numCol="1" anchor="ctr">
            <a:normAutofit/>
          </a:bodyPr>
          <a:lstStyle/>
          <a:p>
            <a:pPr marL="0" indent="0" latinLnBrk="0">
              <a:buFontTx/>
              <a:buNone/>
            </a:pPr>
            <a:r>
              <a:rPr lang="ru-RU" sz="4400">
                <a:latin typeface="Kelson Sans RU" charset="0"/>
                <a:ea typeface="Kelson Sans RU" charset="0"/>
              </a:rPr>
              <a:t>1960-е годы: УЗИ</a:t>
            </a:r>
            <a:endParaRPr lang="ko-KR" altLang="en-US" sz="4400">
              <a:latin typeface="Kelson Sans RU" charset="0"/>
              <a:ea typeface="Kelson Sans RU" charset="0"/>
            </a:endParaRPr>
          </a:p>
        </p:txBody>
      </p:sp>
      <p:sp>
        <p:nvSpPr>
          <p:cNvPr id="6" name="Rect 0"/>
          <p:cNvSpPr txBox="1">
            <a:spLocks/>
          </p:cNvSpPr>
          <p:nvPr/>
        </p:nvSpPr>
        <p:spPr>
          <a:xfrm>
            <a:off x="960120" y="5220970"/>
            <a:ext cx="10517505" cy="1476375"/>
          </a:xfrm>
          <a:prstGeom prst="rect">
            <a:avLst/>
          </a:prstGeom>
          <a:noFill/>
        </p:spPr>
        <p:txBody>
          <a:bodyPr vert="horz" wrap="square" lIns="91440" tIns="45720" rIns="91440" bIns="45720" numCol="1" anchor="t">
            <a:spAutoFit/>
          </a:bodyPr>
          <a:lstStyle/>
          <a:p>
            <a:pPr marL="0" indent="0" latinLnBrk="0">
              <a:buFontTx/>
              <a:buNone/>
            </a:pPr>
            <a:r>
              <a:rPr sz="1800" b="0" i="0">
                <a:solidFill>
                  <a:srgbClr val="666666"/>
                </a:solidFill>
                <a:latin typeface="Kelson Sans RU" charset="0"/>
                <a:ea typeface="Kelson Sans RU" charset="0"/>
              </a:rPr>
              <a:t>Для многих родителей УЗИ предоставило первое «изображение» их будущего ребенка. Благодаря творческим разработкам ультразвук также используется для исследования многих других внутренних органов, включая сердце, сонные артерии, почки и мочевой пузырь. Ультразвуковая технология использует высокочастотные звуковые волны для получения изображений - так же, как подводные лодки используют гидролокаторы для обнаружения других судов.</a:t>
            </a:r>
            <a:endParaRPr lang="ko-KR" altLang="en-US" sz="1800">
              <a:latin typeface="Kelson Sans RU" charset="0"/>
              <a:ea typeface="Kelson Sans RU" charset="0"/>
            </a:endParaRPr>
          </a:p>
        </p:txBody>
      </p:sp>
      <p:pic>
        <p:nvPicPr>
          <p:cNvPr id="7" name="Рисунок 1"/>
          <p:cNvPicPr>
            <a:picLocks noChangeAspect="1"/>
          </p:cNvPicPr>
          <p:nvPr/>
        </p:nvPicPr>
        <p:blipFill rotWithShape="1">
          <a:blip r:embed="rId2" cstate="print">
            <a:extLst>
              <a:ext uri="{28A0092B-C50C-407E-A947-70E740481C1C}">
                <a14:useLocalDpi xmlns:a14="http://schemas.microsoft.com/office/drawing/2010/main" val="0"/>
              </a:ext>
            </a:extLst>
          </a:blip>
          <a:stretch>
            <a:fillRect/>
          </a:stretch>
        </p:blipFill>
        <p:spPr>
          <a:xfrm>
            <a:off x="960120" y="1738630"/>
            <a:ext cx="10396220" cy="3183255"/>
          </a:xfrm>
          <a:prstGeom prst="rect">
            <a:avLst/>
          </a:prstGeom>
          <a:noFill/>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p:nvPr>
        </p:nvSpPr>
        <p:spPr>
          <a:xfrm>
            <a:off x="838200" y="365125"/>
            <a:ext cx="10517505" cy="1327785"/>
          </a:xfrm>
          <a:prstGeom prst="rect">
            <a:avLst/>
          </a:prstGeom>
        </p:spPr>
        <p:txBody>
          <a:bodyPr vert="horz" wrap="square" lIns="91440" tIns="45720" rIns="91440" bIns="45720" numCol="1" anchor="ctr">
            <a:normAutofit/>
          </a:bodyPr>
          <a:lstStyle/>
          <a:p>
            <a:pPr marL="0" indent="0" latinLnBrk="0">
              <a:buFontTx/>
              <a:buNone/>
            </a:pPr>
            <a:r>
              <a:rPr lang="ru-RU" sz="4400">
                <a:latin typeface="Kelson Sans RU" charset="0"/>
                <a:ea typeface="Kelson Sans RU" charset="0"/>
              </a:rPr>
              <a:t>1960-е годы: Сосудистые трансплантаты</a:t>
            </a:r>
            <a:endParaRPr lang="ko-KR" altLang="en-US" sz="4400">
              <a:latin typeface="Kelson Sans RU" charset="0"/>
              <a:ea typeface="Kelson Sans RU" charset="0"/>
            </a:endParaRPr>
          </a:p>
        </p:txBody>
      </p:sp>
      <p:sp>
        <p:nvSpPr>
          <p:cNvPr id="6" name="Rect 0"/>
          <p:cNvSpPr txBox="1">
            <a:spLocks/>
          </p:cNvSpPr>
          <p:nvPr/>
        </p:nvSpPr>
        <p:spPr>
          <a:xfrm>
            <a:off x="951230" y="5056505"/>
            <a:ext cx="10517505" cy="1753235"/>
          </a:xfrm>
          <a:prstGeom prst="rect">
            <a:avLst/>
          </a:prstGeom>
          <a:noFill/>
        </p:spPr>
        <p:txBody>
          <a:bodyPr vert="horz" wrap="square" lIns="91440" tIns="45720" rIns="91440" bIns="45720" numCol="1" anchor="t">
            <a:spAutoFit/>
          </a:bodyPr>
          <a:lstStyle/>
          <a:p>
            <a:pPr marL="0" indent="0" latinLnBrk="0">
              <a:buFontTx/>
              <a:buNone/>
            </a:pPr>
            <a:r>
              <a:rPr sz="1800" b="0" i="0">
                <a:solidFill>
                  <a:srgbClr val="666666"/>
                </a:solidFill>
                <a:latin typeface="Kelson Sans RU" charset="0"/>
                <a:ea typeface="Kelson Sans RU" charset="0"/>
              </a:rPr>
              <a:t>Сосудистые трансплантаты, сделанные из биологических или синтетических материалов, используются для восстановления или замены больных кровеносных сосудов. Двумя распространенными применениями являются использование внутренней молочной артерии в хирургии коронарного шунтирования и использование шунтирования для лечения заболеваний периферических артерий. Инженеры сделали эти спасательные процедуры возможными благодаря разработке и использованию инновационных материалов.</a:t>
            </a:r>
            <a:endParaRPr lang="ko-KR" altLang="en-US" sz="1800">
              <a:latin typeface="Kelson Sans RU" charset="0"/>
              <a:ea typeface="Kelson Sans RU" charset="0"/>
            </a:endParaRPr>
          </a:p>
        </p:txBody>
      </p:sp>
      <p:pic>
        <p:nvPicPr>
          <p:cNvPr id="7" name="Рисунок 2"/>
          <p:cNvPicPr>
            <a:picLocks noChangeAspect="1"/>
          </p:cNvPicPr>
          <p:nvPr/>
        </p:nvPicPr>
        <p:blipFill rotWithShape="1">
          <a:blip r:embed="rId2" cstate="print">
            <a:extLst>
              <a:ext uri="{28A0092B-C50C-407E-A947-70E740481C1C}">
                <a14:useLocalDpi xmlns:a14="http://schemas.microsoft.com/office/drawing/2010/main" val="0"/>
              </a:ext>
            </a:extLst>
          </a:blip>
          <a:stretch>
            <a:fillRect/>
          </a:stretch>
        </p:blipFill>
        <p:spPr>
          <a:xfrm>
            <a:off x="960120" y="1496060"/>
            <a:ext cx="10508615" cy="3209290"/>
          </a:xfrm>
          <a:prstGeom prst="rect">
            <a:avLst/>
          </a:prstGeom>
          <a:noFill/>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p:nvPr>
        </p:nvSpPr>
        <p:spPr>
          <a:xfrm>
            <a:off x="838200" y="365125"/>
            <a:ext cx="10517505" cy="1327785"/>
          </a:xfrm>
          <a:prstGeom prst="rect">
            <a:avLst/>
          </a:prstGeom>
        </p:spPr>
        <p:txBody>
          <a:bodyPr vert="horz" wrap="square" lIns="91440" tIns="45720" rIns="91440" bIns="45720" numCol="1" anchor="ctr">
            <a:normAutofit/>
          </a:bodyPr>
          <a:lstStyle/>
          <a:p>
            <a:pPr marL="0" indent="0" latinLnBrk="0">
              <a:buFontTx/>
              <a:buNone/>
            </a:pPr>
            <a:r>
              <a:rPr lang="ru-RU" sz="4400">
                <a:latin typeface="Kelson Sans RU" charset="0"/>
                <a:ea typeface="Kelson Sans RU" charset="0"/>
              </a:rPr>
              <a:t>1960-е годы: </a:t>
            </a:r>
            <a:r>
              <a:rPr b="0" i="0" spc="-30">
                <a:solidFill>
                  <a:srgbClr val="333333"/>
                </a:solidFill>
                <a:latin typeface="Helvetica Neue" charset="0"/>
                <a:ea typeface="Open Sans" charset="0"/>
              </a:rPr>
              <a:t>Анализ и обработка крови</a:t>
            </a:r>
            <a:endParaRPr lang="ko-KR" altLang="en-US" sz="4400">
              <a:latin typeface="Kelson Sans RU" charset="0"/>
              <a:ea typeface="Kelson Sans RU" charset="0"/>
            </a:endParaRPr>
          </a:p>
        </p:txBody>
      </p:sp>
      <p:sp>
        <p:nvSpPr>
          <p:cNvPr id="6" name="Rect 0"/>
          <p:cNvSpPr txBox="1">
            <a:spLocks/>
          </p:cNvSpPr>
          <p:nvPr/>
        </p:nvSpPr>
        <p:spPr>
          <a:xfrm>
            <a:off x="951230" y="5056505"/>
            <a:ext cx="10517505" cy="1199515"/>
          </a:xfrm>
          <a:prstGeom prst="rect">
            <a:avLst/>
          </a:prstGeom>
          <a:noFill/>
        </p:spPr>
        <p:txBody>
          <a:bodyPr vert="horz" wrap="square" lIns="91440" tIns="45720" rIns="91440" bIns="45720" numCol="1" anchor="t">
            <a:spAutoFit/>
          </a:bodyPr>
          <a:lstStyle/>
          <a:p>
            <a:pPr marL="0" indent="0" latinLnBrk="0">
              <a:buFontTx/>
              <a:buNone/>
            </a:pPr>
            <a:r>
              <a:rPr sz="1800" b="0" i="0">
                <a:solidFill>
                  <a:srgbClr val="666666"/>
                </a:solidFill>
                <a:latin typeface="Kelson Sans RU" charset="0"/>
                <a:ea typeface="Kelson Sans RU" charset="0"/>
              </a:rPr>
              <a:t>Принцип Култера произвел революцию в области клинической лабораторной медицины, установив эталонный метод подсчета и определения размеров частиц. Это привело к созданию приборов, автоматизирующих общий анализ крови или общий анализ крови. Сегодня это наиболее широко используемый диагностический тест во всем мире.</a:t>
            </a:r>
            <a:endParaRPr lang="ko-KR" altLang="en-US" sz="1800">
              <a:latin typeface="Kelson Sans RU" charset="0"/>
              <a:ea typeface="Kelson Sans RU" charset="0"/>
            </a:endParaRPr>
          </a:p>
        </p:txBody>
      </p:sp>
      <p:pic>
        <p:nvPicPr>
          <p:cNvPr id="7" name="Рисунок 3"/>
          <p:cNvPicPr>
            <a:picLocks noChangeAspect="1"/>
          </p:cNvPicPr>
          <p:nvPr/>
        </p:nvPicPr>
        <p:blipFill rotWithShape="1">
          <a:blip r:embed="rId2" cstate="print">
            <a:extLst>
              <a:ext uri="{28A0092B-C50C-407E-A947-70E740481C1C}">
                <a14:useLocalDpi xmlns:a14="http://schemas.microsoft.com/office/drawing/2010/main" val="0"/>
              </a:ext>
            </a:extLst>
          </a:blip>
          <a:stretch>
            <a:fillRect/>
          </a:stretch>
        </p:blipFill>
        <p:spPr>
          <a:xfrm>
            <a:off x="951230" y="1504950"/>
            <a:ext cx="10595610" cy="3244215"/>
          </a:xfrm>
          <a:prstGeom prst="rect">
            <a:avLst/>
          </a:prstGeom>
          <a:noFill/>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p:nvPr>
        </p:nvSpPr>
        <p:spPr>
          <a:xfrm>
            <a:off x="838200" y="365125"/>
            <a:ext cx="10517505" cy="1327785"/>
          </a:xfrm>
          <a:prstGeom prst="rect">
            <a:avLst/>
          </a:prstGeom>
        </p:spPr>
        <p:txBody>
          <a:bodyPr vert="horz" wrap="square" lIns="91440" tIns="45720" rIns="91440" bIns="45720" numCol="1" anchor="ctr">
            <a:normAutofit/>
          </a:bodyPr>
          <a:lstStyle/>
          <a:p>
            <a:pPr marL="0" indent="0" latinLnBrk="0">
              <a:buFontTx/>
              <a:buNone/>
            </a:pPr>
            <a:r>
              <a:rPr lang="ru-RU" sz="4400">
                <a:latin typeface="Kelson Sans RU" charset="0"/>
                <a:ea typeface="Kelson Sans RU" charset="0"/>
              </a:rPr>
              <a:t>1970-е годы: Компьютерная томография (КТ)</a:t>
            </a:r>
            <a:endParaRPr lang="ko-KR" altLang="en-US" sz="4400">
              <a:latin typeface="Kelson Sans RU" charset="0"/>
              <a:ea typeface="Kelson Sans RU" charset="0"/>
            </a:endParaRPr>
          </a:p>
        </p:txBody>
      </p:sp>
      <p:sp>
        <p:nvSpPr>
          <p:cNvPr id="6" name="Rect 0"/>
          <p:cNvSpPr txBox="1">
            <a:spLocks/>
          </p:cNvSpPr>
          <p:nvPr/>
        </p:nvSpPr>
        <p:spPr>
          <a:xfrm>
            <a:off x="951230" y="5056505"/>
            <a:ext cx="10517505" cy="1753235"/>
          </a:xfrm>
          <a:prstGeom prst="rect">
            <a:avLst/>
          </a:prstGeom>
          <a:noFill/>
        </p:spPr>
        <p:txBody>
          <a:bodyPr vert="horz" wrap="square" lIns="91440" tIns="45720" rIns="91440" bIns="45720" numCol="1" anchor="t">
            <a:spAutoFit/>
          </a:bodyPr>
          <a:lstStyle/>
          <a:p>
            <a:pPr marL="0" indent="0" latinLnBrk="0">
              <a:buFontTx/>
              <a:buNone/>
            </a:pPr>
            <a:r>
              <a:rPr sz="1800" b="0" i="0">
                <a:solidFill>
                  <a:srgbClr val="666666"/>
                </a:solidFill>
                <a:latin typeface="Kelson Sans RU" charset="0"/>
                <a:ea typeface="Kelson Sans RU" charset="0"/>
              </a:rPr>
              <a:t>Интеграция компьютерных технологий и технологий рентгеновской визуализации явилась выдающимся инженерным достижением, позволившим рентгенологам добиться больших успехов в диагностике и лечении определенных заболеваний. Технология компьютерной томографии предоставила беспрецедентное изображение поперечного сечения тела. Например, при раке КТ используется для обнаружения опухоли, предоставления информации о степени заболевания, помощи в планировании лечения и определения реакции рака на лечение.</a:t>
            </a:r>
            <a:endParaRPr lang="ko-KR" altLang="en-US" sz="1800">
              <a:latin typeface="Kelson Sans RU" charset="0"/>
              <a:ea typeface="Kelson Sans RU" charset="0"/>
            </a:endParaRPr>
          </a:p>
        </p:txBody>
      </p:sp>
      <p:pic>
        <p:nvPicPr>
          <p:cNvPr id="7" name="Рисунок 4"/>
          <p:cNvPicPr>
            <a:picLocks noChangeAspect="1"/>
          </p:cNvPicPr>
          <p:nvPr/>
        </p:nvPicPr>
        <p:blipFill rotWithShape="1">
          <a:blip r:embed="rId2" cstate="print">
            <a:extLst>
              <a:ext uri="{28A0092B-C50C-407E-A947-70E740481C1C}">
                <a14:useLocalDpi xmlns:a14="http://schemas.microsoft.com/office/drawing/2010/main" val="0"/>
              </a:ext>
            </a:extLst>
          </a:blip>
          <a:stretch>
            <a:fillRect/>
          </a:stretch>
        </p:blipFill>
        <p:spPr>
          <a:xfrm>
            <a:off x="1003300" y="1695450"/>
            <a:ext cx="10474325" cy="3209290"/>
          </a:xfrm>
          <a:prstGeom prst="rect">
            <a:avLst/>
          </a:prstGeom>
          <a:noFill/>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p:nvPr>
        </p:nvSpPr>
        <p:spPr>
          <a:xfrm>
            <a:off x="838200" y="365125"/>
            <a:ext cx="10517505" cy="1327785"/>
          </a:xfrm>
          <a:prstGeom prst="rect">
            <a:avLst/>
          </a:prstGeom>
        </p:spPr>
        <p:txBody>
          <a:bodyPr vert="horz" wrap="square" lIns="91440" tIns="45720" rIns="91440" bIns="45720" numCol="1" anchor="ctr">
            <a:normAutofit/>
          </a:bodyPr>
          <a:lstStyle/>
          <a:p>
            <a:pPr marL="0" indent="0" latinLnBrk="0">
              <a:buFontTx/>
              <a:buNone/>
            </a:pPr>
            <a:r>
              <a:rPr lang="ru-RU" sz="4400">
                <a:latin typeface="Kelson Sans RU" charset="0"/>
                <a:ea typeface="Kelson Sans RU" charset="0"/>
              </a:rPr>
              <a:t>1970-е годы: Замена тазобедренного и коленного суставов</a:t>
            </a:r>
            <a:endParaRPr lang="ko-KR" altLang="en-US" sz="4400">
              <a:latin typeface="Kelson Sans RU" charset="0"/>
              <a:ea typeface="Kelson Sans RU" charset="0"/>
            </a:endParaRPr>
          </a:p>
        </p:txBody>
      </p:sp>
      <p:sp>
        <p:nvSpPr>
          <p:cNvPr id="6" name="Rect 0"/>
          <p:cNvSpPr txBox="1">
            <a:spLocks/>
          </p:cNvSpPr>
          <p:nvPr/>
        </p:nvSpPr>
        <p:spPr>
          <a:xfrm>
            <a:off x="951230" y="5056505"/>
            <a:ext cx="10517505" cy="1476375"/>
          </a:xfrm>
          <a:prstGeom prst="rect">
            <a:avLst/>
          </a:prstGeom>
          <a:noFill/>
        </p:spPr>
        <p:txBody>
          <a:bodyPr vert="horz" wrap="square" lIns="91440" tIns="45720" rIns="91440" bIns="45720" numCol="1" anchor="t">
            <a:spAutoFit/>
          </a:bodyPr>
          <a:lstStyle/>
          <a:p>
            <a:pPr marL="0" indent="0" latinLnBrk="0">
              <a:buFontTx/>
              <a:buNone/>
            </a:pPr>
            <a:r>
              <a:rPr sz="1800" b="0" i="0">
                <a:solidFill>
                  <a:srgbClr val="666666"/>
                </a:solidFill>
                <a:latin typeface="Kelson Sans RU" charset="0"/>
                <a:ea typeface="Kelson Sans RU" charset="0"/>
              </a:rPr>
              <a:t>До появления искусственных тазобедренных и коленных суставов миллионы людей, особенно пожилые, жили со значительной болью и очень ограниченной подвижностью. Инженеры разработали дизайн, который можно настроить в соответствии с различными потребностями пациентов. Знаменитые гольфисты Арнольд Палмер и Джек Никлаус среди миллионов людей, которые все еще ведут активный образ жизни благодаря искусственным бедрам.</a:t>
            </a:r>
            <a:endParaRPr lang="ko-KR" altLang="en-US" sz="1800">
              <a:latin typeface="Kelson Sans RU" charset="0"/>
              <a:ea typeface="Kelson Sans RU" charset="0"/>
            </a:endParaRPr>
          </a:p>
        </p:txBody>
      </p:sp>
      <p:pic>
        <p:nvPicPr>
          <p:cNvPr id="7" name="Рисунок 5"/>
          <p:cNvPicPr>
            <a:picLocks noChangeAspect="1"/>
          </p:cNvPicPr>
          <p:nvPr/>
        </p:nvPicPr>
        <p:blipFill rotWithShape="1">
          <a:blip r:embed="rId2" cstate="print">
            <a:extLst>
              <a:ext uri="{28A0092B-C50C-407E-A947-70E740481C1C}">
                <a14:useLocalDpi xmlns:a14="http://schemas.microsoft.com/office/drawing/2010/main" val="0"/>
              </a:ext>
            </a:extLst>
          </a:blip>
          <a:stretch>
            <a:fillRect/>
          </a:stretch>
        </p:blipFill>
        <p:spPr>
          <a:xfrm>
            <a:off x="908050" y="1695450"/>
            <a:ext cx="10448290" cy="3200400"/>
          </a:xfrm>
          <a:prstGeom prst="rect">
            <a:avLst/>
          </a:prstGeom>
          <a:noFill/>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p:nvPr>
        </p:nvSpPr>
        <p:spPr>
          <a:xfrm>
            <a:off x="838200" y="365125"/>
            <a:ext cx="10517505" cy="1327785"/>
          </a:xfrm>
          <a:prstGeom prst="rect">
            <a:avLst/>
          </a:prstGeom>
        </p:spPr>
        <p:txBody>
          <a:bodyPr vert="horz" wrap="square" lIns="91440" tIns="45720" rIns="91440" bIns="45720" numCol="1" anchor="ctr">
            <a:normAutofit/>
          </a:bodyPr>
          <a:lstStyle/>
          <a:p>
            <a:pPr marL="0" indent="0" latinLnBrk="0">
              <a:buFontTx/>
              <a:buNone/>
            </a:pPr>
            <a:r>
              <a:rPr lang="ru-RU" sz="4400">
                <a:latin typeface="Kelson Sans RU" charset="0"/>
                <a:ea typeface="Kelson Sans RU" charset="0"/>
              </a:rPr>
              <a:t>1970-е годы: Баллонный катетер</a:t>
            </a:r>
            <a:endParaRPr lang="ko-KR" altLang="en-US" sz="4400">
              <a:latin typeface="Kelson Sans RU" charset="0"/>
              <a:ea typeface="Kelson Sans RU" charset="0"/>
            </a:endParaRPr>
          </a:p>
        </p:txBody>
      </p:sp>
      <p:sp>
        <p:nvSpPr>
          <p:cNvPr id="6" name="Rect 0"/>
          <p:cNvSpPr txBox="1">
            <a:spLocks/>
          </p:cNvSpPr>
          <p:nvPr/>
        </p:nvSpPr>
        <p:spPr>
          <a:xfrm>
            <a:off x="951230" y="5056505"/>
            <a:ext cx="10517505" cy="1476375"/>
          </a:xfrm>
          <a:prstGeom prst="rect">
            <a:avLst/>
          </a:prstGeom>
          <a:noFill/>
        </p:spPr>
        <p:txBody>
          <a:bodyPr vert="horz" wrap="square" lIns="91440" tIns="45720" rIns="91440" bIns="45720" numCol="1" anchor="t">
            <a:spAutoFit/>
          </a:bodyPr>
          <a:lstStyle/>
          <a:p>
            <a:pPr marL="0" indent="0" latinLnBrk="0">
              <a:buFontTx/>
              <a:buNone/>
            </a:pPr>
            <a:r>
              <a:rPr sz="1800" b="0" i="0">
                <a:solidFill>
                  <a:srgbClr val="666666"/>
                </a:solidFill>
                <a:latin typeface="Kelson Sans RU" charset="0"/>
                <a:ea typeface="Kelson Sans RU" charset="0"/>
              </a:rPr>
              <a:t>Катетер-баллон похож на корабль в бутылке, символизируя инженерное изящество и решимость, необходимые для достижения удаленных участков тела через крошечные отверстия. Эта менее инвазивная технология позволяет совершить фантастическое путешествие по исследованию и лечению широкого спектра состояний с меньшими рисками, затратами и временем восстановления.</a:t>
            </a:r>
            <a:endParaRPr lang="ko-KR" altLang="en-US" sz="1800">
              <a:latin typeface="Kelson Sans RU" charset="0"/>
              <a:ea typeface="Kelson Sans RU" charset="0"/>
            </a:endParaRPr>
          </a:p>
        </p:txBody>
      </p:sp>
      <p:pic>
        <p:nvPicPr>
          <p:cNvPr id="7" name="Рисунок 6"/>
          <p:cNvPicPr>
            <a:picLocks noChangeAspect="1"/>
          </p:cNvPicPr>
          <p:nvPr/>
        </p:nvPicPr>
        <p:blipFill rotWithShape="1">
          <a:blip r:embed="rId2" cstate="print">
            <a:extLst>
              <a:ext uri="{28A0092B-C50C-407E-A947-70E740481C1C}">
                <a14:useLocalDpi xmlns:a14="http://schemas.microsoft.com/office/drawing/2010/main" val="0"/>
              </a:ext>
            </a:extLst>
          </a:blip>
          <a:stretch>
            <a:fillRect/>
          </a:stretch>
        </p:blipFill>
        <p:spPr>
          <a:xfrm>
            <a:off x="951230" y="1452880"/>
            <a:ext cx="10621645" cy="3252470"/>
          </a:xfrm>
          <a:prstGeom prst="rect">
            <a:avLst/>
          </a:prstGeom>
          <a:noFill/>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p:nvPr>
        </p:nvSpPr>
        <p:spPr>
          <a:xfrm>
            <a:off x="838200" y="365125"/>
            <a:ext cx="10517505" cy="1327785"/>
          </a:xfrm>
          <a:prstGeom prst="rect">
            <a:avLst/>
          </a:prstGeom>
        </p:spPr>
        <p:txBody>
          <a:bodyPr vert="horz" wrap="square" lIns="91440" tIns="45720" rIns="91440" bIns="45720" numCol="1" anchor="ctr">
            <a:normAutofit/>
          </a:bodyPr>
          <a:lstStyle/>
          <a:p>
            <a:pPr marL="0" indent="0" rtl="0" latinLnBrk="0">
              <a:buFontTx/>
              <a:buNone/>
            </a:pPr>
            <a:r>
              <a:rPr lang="ru-RU" sz="4400">
                <a:latin typeface="Kelson Sans RU" charset="0"/>
                <a:ea typeface="Kelson Sans RU" charset="0"/>
              </a:rPr>
              <a:t>Предмет истории науки</a:t>
            </a:r>
            <a:endParaRPr lang="ko-KR" altLang="en-US" sz="4400">
              <a:latin typeface="Kelson Sans RU" charset="0"/>
              <a:ea typeface="Kelson Sans RU" charset="0"/>
            </a:endParaRPr>
          </a:p>
        </p:txBody>
      </p:sp>
      <p:sp>
        <p:nvSpPr>
          <p:cNvPr id="3" name="Текстовое поле 39"/>
          <p:cNvSpPr txBox="1">
            <a:spLocks/>
          </p:cNvSpPr>
          <p:nvPr/>
        </p:nvSpPr>
        <p:spPr>
          <a:xfrm>
            <a:off x="771525" y="1619250"/>
            <a:ext cx="10516235" cy="3692525"/>
          </a:xfrm>
          <a:prstGeom prst="rect">
            <a:avLst/>
          </a:prstGeom>
          <a:noFill/>
          <a:ln w="0">
            <a:noFill/>
            <a:prstDash/>
          </a:ln>
        </p:spPr>
        <p:txBody>
          <a:bodyPr vert="horz" wrap="square" lIns="89535" tIns="46355" rIns="89535" bIns="46355" anchor="t">
            <a:spAutoFit/>
          </a:bodyPr>
          <a:lstStyle/>
          <a:p>
            <a:pPr marL="0" indent="0" algn="l" hangingPunct="1"/>
            <a:r>
              <a:rPr sz="1800">
                <a:latin typeface="Kelson Sans RU" charset="0"/>
                <a:ea typeface="Kelson Sans RU" charset="0"/>
              </a:rPr>
              <a:t>Формируют науку вокруг предмета. В ситуации ко</a:t>
            </a:r>
            <a:r>
              <a:rPr lang="ru-RU" sz="1800">
                <a:latin typeface="Kelson Sans RU" charset="0"/>
                <a:ea typeface="Kelson Sans RU" charset="0"/>
              </a:rPr>
              <a:t>гда не было четкого понимания, что такое наука, как она устроена, ее стали отличать по тем задачам, которыми она предпочитает заниматься</a:t>
            </a:r>
            <a:r>
              <a:rPr lang="ru-RU" sz="1800" baseline="30000">
                <a:latin typeface="Kelson Sans RU" charset="0"/>
                <a:ea typeface="Kelson Sans RU" charset="0"/>
              </a:rPr>
              <a:t>1</a:t>
            </a:r>
            <a:r>
              <a:rPr lang="ru-RU" sz="1800">
                <a:latin typeface="Kelson Sans RU" charset="0"/>
                <a:ea typeface="Kelson Sans RU" charset="0"/>
              </a:rPr>
              <a:t>.</a:t>
            </a:r>
            <a:endParaRPr lang="ko-KR" altLang="en-US" sz="1800">
              <a:latin typeface="Kelson Sans RU" charset="0"/>
              <a:ea typeface="Kelson Sans RU" charset="0"/>
            </a:endParaRPr>
          </a:p>
          <a:p>
            <a:pPr marL="0" indent="0" algn="l" hangingPunct="1"/>
            <a:r>
              <a:rPr lang="ru-RU" sz="1800">
                <a:latin typeface="Kelson Sans RU" charset="0"/>
                <a:ea typeface="Kelson Sans RU" charset="0"/>
              </a:rPr>
              <a:t>По состоянию на это время сложилась наблюдаемая картина жизни в области астрономии, физики, химии, биологии и пр. и стали считать, что те предметы, те области интереса, те задачи с которыми на данный момент работают ученые - это и есть предмет соответствующих наук и в этом смысле, история этих наук, начинается с обращения внимания на этот предмет. Например, поскольку физика - наука о движении, то там где есть размышления о движении, там есть зачатки физики.</a:t>
            </a:r>
            <a:endParaRPr lang="ko-KR" altLang="en-US" sz="1800">
              <a:latin typeface="Kelson Sans RU" charset="0"/>
              <a:ea typeface="Kelson Sans RU" charset="0"/>
            </a:endParaRPr>
          </a:p>
          <a:p>
            <a:pPr marL="0" indent="0" algn="l" hangingPunct="1"/>
            <a:r>
              <a:rPr lang="ru-RU" sz="1800">
                <a:latin typeface="Kelson Sans RU" charset="0"/>
                <a:ea typeface="Kelson Sans RU" charset="0"/>
              </a:rPr>
              <a:t>При таком подходе история науки совпало с историей философии, поэтому и Уэвелла история наук начинается в глубокой античности и обсуждаются вещи из истории философии.</a:t>
            </a:r>
            <a:endParaRPr lang="ko-KR" altLang="en-US" sz="1800">
              <a:latin typeface="Kelson Sans RU" charset="0"/>
              <a:ea typeface="Kelson Sans RU" charset="0"/>
            </a:endParaRPr>
          </a:p>
          <a:p>
            <a:pPr marL="0" indent="0" algn="l" hangingPunct="1"/>
            <a:endParaRPr lang="ko-KR" altLang="en-US" sz="1800">
              <a:latin typeface="Kelson Sans RU" charset="0"/>
              <a:ea typeface="Kelson Sans RU" charset="0"/>
            </a:endParaRPr>
          </a:p>
          <a:p>
            <a:pPr marL="0" indent="0" algn="l" hangingPunct="1"/>
            <a:r>
              <a:rPr lang="ru-RU" sz="1800" b="1">
                <a:latin typeface="Kelson Sans RU" charset="0"/>
                <a:ea typeface="Kelson Sans RU" charset="0"/>
              </a:rPr>
              <a:t>Вывод:</a:t>
            </a:r>
            <a:r>
              <a:rPr lang="ru-RU" sz="1800">
                <a:latin typeface="Kelson Sans RU" charset="0"/>
                <a:ea typeface="Kelson Sans RU" charset="0"/>
              </a:rPr>
              <a:t> на состояние на первую половину XIX столетия на самом деле наука как выделенный объект еще непонятна, не сложилась, не оформлена, не теоретизирована, хотя интуиция современником подсказывала необходимость обособления.</a:t>
            </a:r>
            <a:endParaRPr lang="ko-KR" altLang="en-US" sz="1800">
              <a:latin typeface="Kelson Sans RU" charset="0"/>
              <a:ea typeface="Kelson Sans RU" charset="0"/>
            </a:endParaRPr>
          </a:p>
        </p:txBody>
      </p:sp>
      <p:sp>
        <p:nvSpPr>
          <p:cNvPr id="4" name="Текстовое поле 40"/>
          <p:cNvSpPr txBox="1">
            <a:spLocks/>
          </p:cNvSpPr>
          <p:nvPr/>
        </p:nvSpPr>
        <p:spPr>
          <a:xfrm>
            <a:off x="723900" y="5791200"/>
            <a:ext cx="11230610" cy="647065"/>
          </a:xfrm>
          <a:prstGeom prst="rect">
            <a:avLst/>
          </a:prstGeom>
          <a:noFill/>
          <a:ln w="0">
            <a:noFill/>
            <a:prstDash/>
          </a:ln>
        </p:spPr>
        <p:txBody>
          <a:bodyPr vert="horz" wrap="square" lIns="89535" tIns="46355" rIns="89535" bIns="46355" anchor="t">
            <a:spAutoFit/>
          </a:bodyPr>
          <a:lstStyle/>
          <a:p>
            <a:pPr marL="0" indent="0" algn="l" hangingPunct="1"/>
            <a:r>
              <a:rPr sz="1800">
                <a:latin typeface="Kelson Sans RU" charset="0"/>
                <a:ea typeface="Kelson Sans RU" charset="0"/>
              </a:rPr>
              <a:t>1 -</a:t>
            </a:r>
            <a:r>
              <a:rPr lang="ru-RU" sz="1800">
                <a:latin typeface="Kelson Sans RU" charset="0"/>
                <a:ea typeface="Kelson Sans RU" charset="0"/>
              </a:rPr>
              <a:t> Наш курс построен по тому же принципу, мы определяем курс "</a:t>
            </a:r>
            <a:r>
              <a:rPr sz="1800">
                <a:latin typeface="Kelson Sans RU" charset="0"/>
                <a:ea typeface="Kelson Sans RU" charset="0"/>
              </a:rPr>
              <a:t>История и методология науки и техники в области биотехнических систем и технологий</a:t>
            </a:r>
            <a:r>
              <a:rPr lang="ru-RU" sz="1800">
                <a:latin typeface="Kelson Sans RU" charset="0"/>
                <a:ea typeface="Kelson Sans RU" charset="0"/>
              </a:rPr>
              <a:t>"</a:t>
            </a:r>
            <a:r>
              <a:rPr sz="1800">
                <a:latin typeface="Kelson Sans RU" charset="0"/>
                <a:ea typeface="Kelson Sans RU" charset="0"/>
              </a:rPr>
              <a:t> </a:t>
            </a:r>
            <a:r>
              <a:rPr lang="ru-RU" sz="1800">
                <a:latin typeface="Kelson Sans RU" charset="0"/>
                <a:ea typeface="Kelson Sans RU" charset="0"/>
              </a:rPr>
              <a:t>по тем задачам, которыми она предпочитает заниматься.</a:t>
            </a:r>
            <a:endParaRPr lang="ko-KR" altLang="en-US" sz="1800">
              <a:latin typeface="Kelson Sans RU" charset="0"/>
              <a:ea typeface="Kelson Sans RU" charset="0"/>
            </a:endParaRPr>
          </a:p>
        </p:txBody>
      </p:sp>
      <p:cxnSp>
        <p:nvCxnSpPr>
          <p:cNvPr id="5" name="Фигура 41"/>
          <p:cNvCxnSpPr/>
          <p:nvPr/>
        </p:nvCxnSpPr>
        <p:spPr>
          <a:xfrm flipV="1">
            <a:off x="733425" y="5657850"/>
            <a:ext cx="6449060" cy="48260"/>
          </a:xfrm>
          <a:prstGeom prst="line">
            <a:avLst/>
          </a:prstGeom>
          <a:ln w="6350" cap="flat" cmpd="sng">
            <a:prstDash/>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p:nvPr>
        </p:nvSpPr>
        <p:spPr>
          <a:xfrm>
            <a:off x="838200" y="365125"/>
            <a:ext cx="10517505" cy="1327785"/>
          </a:xfrm>
          <a:prstGeom prst="rect">
            <a:avLst/>
          </a:prstGeom>
        </p:spPr>
        <p:txBody>
          <a:bodyPr vert="horz" wrap="square" lIns="91440" tIns="45720" rIns="91440" bIns="45720" numCol="1" anchor="ctr">
            <a:normAutofit/>
          </a:bodyPr>
          <a:lstStyle/>
          <a:p>
            <a:pPr marL="0" indent="0" latinLnBrk="0">
              <a:buFontTx/>
              <a:buNone/>
            </a:pPr>
            <a:r>
              <a:rPr lang="ru-RU" sz="4400">
                <a:latin typeface="Kelson Sans RU" charset="0"/>
                <a:ea typeface="Kelson Sans RU" charset="0"/>
              </a:rPr>
              <a:t>1970-е годы: Эндоскопия</a:t>
            </a:r>
            <a:endParaRPr lang="ko-KR" altLang="en-US" sz="4400">
              <a:latin typeface="Kelson Sans RU" charset="0"/>
              <a:ea typeface="Kelson Sans RU" charset="0"/>
            </a:endParaRPr>
          </a:p>
        </p:txBody>
      </p:sp>
      <p:sp>
        <p:nvSpPr>
          <p:cNvPr id="6" name="Rect 0"/>
          <p:cNvSpPr txBox="1">
            <a:spLocks/>
          </p:cNvSpPr>
          <p:nvPr/>
        </p:nvSpPr>
        <p:spPr>
          <a:xfrm>
            <a:off x="951230" y="5056505"/>
            <a:ext cx="10517505" cy="1199515"/>
          </a:xfrm>
          <a:prstGeom prst="rect">
            <a:avLst/>
          </a:prstGeom>
          <a:noFill/>
        </p:spPr>
        <p:txBody>
          <a:bodyPr vert="horz" wrap="square" lIns="91440" tIns="45720" rIns="91440" bIns="45720" numCol="1" anchor="t">
            <a:spAutoFit/>
          </a:bodyPr>
          <a:lstStyle/>
          <a:p>
            <a:pPr marL="0" indent="0" latinLnBrk="0">
              <a:buFontTx/>
              <a:buNone/>
            </a:pPr>
            <a:r>
              <a:rPr sz="1800" b="0" i="0">
                <a:solidFill>
                  <a:srgbClr val="666666"/>
                </a:solidFill>
                <a:latin typeface="Kelson Sans RU" charset="0"/>
                <a:ea typeface="Kelson Sans RU" charset="0"/>
              </a:rPr>
              <a:t>До появления эндоскопа для диагностики и лечения пациентов часто требовалось хирургическое вмешательство. Инженерное достижение сочетания миниатюрной камеры с гибкой трубкой обеспечило минимально инвазивный способ выполнения широкого спектра диагнозов и лечения со значительно меньшими рисками и затратами.</a:t>
            </a:r>
            <a:endParaRPr lang="ko-KR" altLang="en-US" sz="1800">
              <a:latin typeface="Kelson Sans RU" charset="0"/>
              <a:ea typeface="Kelson Sans RU" charset="0"/>
            </a:endParaRPr>
          </a:p>
        </p:txBody>
      </p:sp>
      <p:pic>
        <p:nvPicPr>
          <p:cNvPr id="7" name="Рисунок 7"/>
          <p:cNvPicPr>
            <a:picLocks noChangeAspect="1"/>
          </p:cNvPicPr>
          <p:nvPr/>
        </p:nvPicPr>
        <p:blipFill rotWithShape="1">
          <a:blip r:embed="rId2" cstate="print">
            <a:extLst>
              <a:ext uri="{28A0092B-C50C-407E-A947-70E740481C1C}">
                <a14:useLocalDpi xmlns:a14="http://schemas.microsoft.com/office/drawing/2010/main" val="0"/>
              </a:ext>
            </a:extLst>
          </a:blip>
          <a:stretch>
            <a:fillRect/>
          </a:stretch>
        </p:blipFill>
        <p:spPr>
          <a:xfrm>
            <a:off x="838835" y="1504950"/>
            <a:ext cx="10595610" cy="3244215"/>
          </a:xfrm>
          <a:prstGeom prst="rect">
            <a:avLst/>
          </a:prstGeom>
          <a:noFill/>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p:nvPr>
        </p:nvSpPr>
        <p:spPr>
          <a:xfrm>
            <a:off x="838200" y="365125"/>
            <a:ext cx="10517505" cy="1327785"/>
          </a:xfrm>
          <a:prstGeom prst="rect">
            <a:avLst/>
          </a:prstGeom>
        </p:spPr>
        <p:txBody>
          <a:bodyPr vert="horz" wrap="square" lIns="91440" tIns="45720" rIns="91440" bIns="45720" numCol="1" anchor="ctr">
            <a:normAutofit/>
          </a:bodyPr>
          <a:lstStyle/>
          <a:p>
            <a:pPr marL="0" indent="0" latinLnBrk="0">
              <a:buFontTx/>
              <a:buNone/>
            </a:pPr>
            <a:r>
              <a:rPr lang="ru-RU" sz="4400">
                <a:latin typeface="Kelson Sans RU" charset="0"/>
                <a:ea typeface="Kelson Sans RU" charset="0"/>
              </a:rPr>
              <a:t>1970-е годы: Биологические растения и пищевая инженерия</a:t>
            </a:r>
            <a:endParaRPr lang="ko-KR" altLang="en-US" sz="4400">
              <a:latin typeface="Kelson Sans RU" charset="0"/>
              <a:ea typeface="Kelson Sans RU" charset="0"/>
            </a:endParaRPr>
          </a:p>
        </p:txBody>
      </p:sp>
      <p:sp>
        <p:nvSpPr>
          <p:cNvPr id="6" name="Rect 0"/>
          <p:cNvSpPr txBox="1">
            <a:spLocks/>
          </p:cNvSpPr>
          <p:nvPr/>
        </p:nvSpPr>
        <p:spPr>
          <a:xfrm>
            <a:off x="951230" y="5056505"/>
            <a:ext cx="10517505" cy="922655"/>
          </a:xfrm>
          <a:prstGeom prst="rect">
            <a:avLst/>
          </a:prstGeom>
          <a:noFill/>
        </p:spPr>
        <p:txBody>
          <a:bodyPr vert="horz" wrap="square" lIns="91440" tIns="45720" rIns="91440" bIns="45720" numCol="1" anchor="t">
            <a:spAutoFit/>
          </a:bodyPr>
          <a:lstStyle/>
          <a:p>
            <a:pPr marL="0" indent="0" latinLnBrk="0">
              <a:buFontTx/>
              <a:buNone/>
            </a:pPr>
            <a:r>
              <a:rPr lang="ru-RU" sz="1800" b="0" i="0">
                <a:solidFill>
                  <a:srgbClr val="666666"/>
                </a:solidFill>
                <a:latin typeface="Kelson Sans RU" charset="0"/>
                <a:ea typeface="Kelson Sans RU" charset="0"/>
              </a:rPr>
              <a:t>Значительные </a:t>
            </a:r>
            <a:r>
              <a:rPr sz="1800" b="0" i="0">
                <a:solidFill>
                  <a:srgbClr val="666666"/>
                </a:solidFill>
                <a:latin typeface="Kelson Sans RU" charset="0"/>
                <a:ea typeface="Kelson Sans RU" charset="0"/>
              </a:rPr>
              <a:t>достижения в области биологической инженерии, которые увеличили количество и безопасность пищевых продуктов, принесли пользу людям в плане жизнеобеспечения во всем мире.</a:t>
            </a:r>
            <a:endParaRPr lang="ko-KR" altLang="en-US" sz="1800">
              <a:latin typeface="Kelson Sans RU" charset="0"/>
              <a:ea typeface="Kelson Sans RU" charset="0"/>
            </a:endParaRPr>
          </a:p>
        </p:txBody>
      </p:sp>
      <p:pic>
        <p:nvPicPr>
          <p:cNvPr id="7" name="Picture "/>
          <p:cNvPicPr>
            <a:picLocks noChangeAspect="1"/>
          </p:cNvPicPr>
          <p:nvPr/>
        </p:nvPicPr>
        <p:blipFill rotWithShape="1">
          <a:blip r:embed="rId2" cstate="print">
            <a:extLst>
              <a:ext uri="{28A0092B-C50C-407E-A947-70E740481C1C}">
                <a14:useLocalDpi xmlns:a14="http://schemas.microsoft.com/office/drawing/2010/main" val="0"/>
              </a:ext>
            </a:extLst>
          </a:blip>
          <a:stretch>
            <a:fillRect/>
          </a:stretch>
        </p:blipFill>
        <p:spPr>
          <a:xfrm>
            <a:off x="838835" y="1755775"/>
            <a:ext cx="10535285" cy="3226435"/>
          </a:xfrm>
          <a:prstGeom prst="rect">
            <a:avLst/>
          </a:prstGeom>
          <a:noFill/>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p:nvPr>
        </p:nvSpPr>
        <p:spPr>
          <a:xfrm>
            <a:off x="838200" y="365125"/>
            <a:ext cx="10517505" cy="1327785"/>
          </a:xfrm>
          <a:prstGeom prst="rect">
            <a:avLst/>
          </a:prstGeom>
        </p:spPr>
        <p:txBody>
          <a:bodyPr vert="horz" wrap="square" lIns="91440" tIns="45720" rIns="91440" bIns="45720" numCol="1" anchor="ctr">
            <a:normAutofit/>
          </a:bodyPr>
          <a:lstStyle/>
          <a:p>
            <a:pPr marL="0" indent="0" latinLnBrk="0">
              <a:buFontTx/>
              <a:buNone/>
            </a:pPr>
            <a:r>
              <a:rPr lang="ru-RU" sz="4400">
                <a:latin typeface="Kelson Sans RU" charset="0"/>
                <a:ea typeface="Kelson Sans RU" charset="0"/>
              </a:rPr>
              <a:t>1970-е годы: Кохлеарные имплантаты и стимуляторы</a:t>
            </a:r>
            <a:endParaRPr lang="ko-KR" altLang="en-US" sz="4400">
              <a:latin typeface="Kelson Sans RU" charset="0"/>
              <a:ea typeface="Kelson Sans RU" charset="0"/>
            </a:endParaRPr>
          </a:p>
        </p:txBody>
      </p:sp>
      <p:sp>
        <p:nvSpPr>
          <p:cNvPr id="6" name="Rect 0"/>
          <p:cNvSpPr txBox="1">
            <a:spLocks/>
          </p:cNvSpPr>
          <p:nvPr/>
        </p:nvSpPr>
        <p:spPr>
          <a:xfrm>
            <a:off x="951230" y="5056505"/>
            <a:ext cx="10517505" cy="1753235"/>
          </a:xfrm>
          <a:prstGeom prst="rect">
            <a:avLst/>
          </a:prstGeom>
          <a:noFill/>
        </p:spPr>
        <p:txBody>
          <a:bodyPr vert="horz" wrap="square" lIns="91440" tIns="45720" rIns="91440" bIns="45720" numCol="1" anchor="t">
            <a:spAutoFit/>
          </a:bodyPr>
          <a:lstStyle/>
          <a:p>
            <a:pPr marL="0" indent="0" latinLnBrk="0">
              <a:buFontTx/>
              <a:buNone/>
            </a:pPr>
            <a:r>
              <a:rPr sz="1800" b="0" i="0">
                <a:solidFill>
                  <a:srgbClr val="666666"/>
                </a:solidFill>
                <a:latin typeface="Kelson Sans RU" charset="0"/>
                <a:ea typeface="Kelson Sans RU" charset="0"/>
              </a:rPr>
              <a:t>Кохлеарные имплантаты и стимуляторы обеспечили функциональный слух более чем 100 000 пациентов с глубокой или тяжелой глухотой, и миллионы других потенциально могут извлечь выгоду из этой технологии. Эти устройства позволяют людям любого возраста - независимо от того, родились ли они без функционального слуха или потеряли слух в более позднем возрасте - более или менее нормально участвовать в жизни общества, в котором как социальное, так и деловое взаимодействие часто зависит от акустической речи и слуха.</a:t>
            </a:r>
            <a:endParaRPr lang="ko-KR" altLang="en-US" sz="1800">
              <a:latin typeface="Kelson Sans RU" charset="0"/>
              <a:ea typeface="Kelson Sans RU" charset="0"/>
            </a:endParaRPr>
          </a:p>
        </p:txBody>
      </p:sp>
      <p:pic>
        <p:nvPicPr>
          <p:cNvPr id="7" name="Рисунок 9"/>
          <p:cNvPicPr>
            <a:picLocks noChangeAspect="1"/>
          </p:cNvPicPr>
          <p:nvPr/>
        </p:nvPicPr>
        <p:blipFill rotWithShape="1">
          <a:blip r:embed="rId2" cstate="print">
            <a:extLst>
              <a:ext uri="{28A0092B-C50C-407E-A947-70E740481C1C}">
                <a14:useLocalDpi xmlns:a14="http://schemas.microsoft.com/office/drawing/2010/main" val="0"/>
              </a:ext>
            </a:extLst>
          </a:blip>
          <a:stretch>
            <a:fillRect/>
          </a:stretch>
        </p:blipFill>
        <p:spPr>
          <a:xfrm>
            <a:off x="925195" y="1695450"/>
            <a:ext cx="10535285" cy="3226435"/>
          </a:xfrm>
          <a:prstGeom prst="rect">
            <a:avLst/>
          </a:prstGeom>
          <a:noFill/>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p:nvPr>
        </p:nvSpPr>
        <p:spPr>
          <a:xfrm>
            <a:off x="838200" y="365125"/>
            <a:ext cx="10518140" cy="1328420"/>
          </a:xfrm>
          <a:prstGeom prst="rect">
            <a:avLst/>
          </a:prstGeom>
        </p:spPr>
        <p:txBody>
          <a:bodyPr vert="horz" wrap="square" lIns="91440" tIns="45720" rIns="91440" bIns="45720" numCol="1" anchor="ctr">
            <a:normAutofit/>
          </a:bodyPr>
          <a:lstStyle/>
          <a:p>
            <a:pPr marL="0" indent="0" latinLnBrk="0">
              <a:buFontTx/>
              <a:buNone/>
            </a:pPr>
            <a:r>
              <a:rPr lang="ru-RU" sz="4400">
                <a:latin typeface="Kelson Sans RU" charset="0"/>
                <a:ea typeface="Kelson Sans RU" charset="0"/>
              </a:rPr>
              <a:t>1980-е годы: развитие интернет</a:t>
            </a:r>
            <a:endParaRPr lang="ko-KR" altLang="en-US" sz="4400">
              <a:latin typeface="Kelson Sans RU" charset="0"/>
              <a:ea typeface="Kelson Sans RU" charset="0"/>
            </a:endParaRPr>
          </a:p>
        </p:txBody>
      </p:sp>
      <p:sp>
        <p:nvSpPr>
          <p:cNvPr id="6" name="Rect 0"/>
          <p:cNvSpPr txBox="1">
            <a:spLocks/>
          </p:cNvSpPr>
          <p:nvPr/>
        </p:nvSpPr>
        <p:spPr>
          <a:xfrm>
            <a:off x="960755" y="4723130"/>
            <a:ext cx="10518140" cy="2030095"/>
          </a:xfrm>
          <a:prstGeom prst="rect">
            <a:avLst/>
          </a:prstGeom>
          <a:noFill/>
        </p:spPr>
        <p:txBody>
          <a:bodyPr vert="horz" wrap="square" lIns="91440" tIns="45720" rIns="91440" bIns="45720" numCol="1" anchor="t">
            <a:spAutoFit/>
          </a:bodyPr>
          <a:lstStyle/>
          <a:p>
            <a:pPr marL="0" indent="0" latinLnBrk="0">
              <a:buFontTx/>
              <a:buNone/>
            </a:pPr>
            <a:r>
              <a:rPr lang="ru-RU" sz="1800" b="0" i="0">
                <a:solidFill>
                  <a:srgbClr val="666666"/>
                </a:solidFill>
                <a:latin typeface="Kelson Sans RU" charset="0"/>
                <a:ea typeface="Kelson Sans RU" charset="0"/>
              </a:rPr>
              <a:t>"Он был разгильдяем (Шац), его выгнали из армии США, он жил в лесу, бегал где-то с хиппи. С "кислотой" эксперименты ставили. Конец 60-х, Сан-Франциско – ну что говорить. Видимо, у него было видение, как должен быть устроен мир, – а устроен он должен быть так, чтобы люди могли друг с другом общаться. Сейчас, когда я с ним встречаюсь, я говорю: "Ну как тебе, сейчас все со всеми общаются, но ненавидят друг друга еще больше". Он говорит: "Ну, видимо, такова сущность человека" - Колесников,  технический директор СОВАМ-Телепорт в 1990–1995 годах, сейчас "Билайн"</a:t>
            </a:r>
            <a:endParaRPr lang="ko-KR" altLang="en-US" sz="1800" b="0" i="0">
              <a:solidFill>
                <a:srgbClr val="666666"/>
              </a:solidFill>
              <a:latin typeface="Kelson Sans RU" charset="0"/>
              <a:ea typeface="Kelson Sans RU" charset="0"/>
            </a:endParaRPr>
          </a:p>
        </p:txBody>
      </p:sp>
      <p:pic>
        <p:nvPicPr>
          <p:cNvPr id="7" name="Рисунок 30"/>
          <p:cNvPicPr>
            <a:picLocks noChangeAspect="1"/>
          </p:cNvPicPr>
          <p:nvPr/>
        </p:nvPicPr>
        <p:blipFill rotWithShape="1">
          <a:blip r:embed="rId2" cstate="print">
            <a:extLst>
              <a:ext uri="{28A0092B-C50C-407E-A947-70E740481C1C}">
                <a14:useLocalDpi xmlns:a14="http://schemas.microsoft.com/office/drawing/2010/main" val="0"/>
              </a:ext>
            </a:extLst>
          </a:blip>
          <a:stretch>
            <a:fillRect/>
          </a:stretch>
        </p:blipFill>
        <p:spPr>
          <a:xfrm>
            <a:off x="962025" y="1390650"/>
            <a:ext cx="5134610" cy="2896235"/>
          </a:xfrm>
          <a:prstGeom prst="rect">
            <a:avLst/>
          </a:prstGeom>
          <a:noFill/>
        </p:spPr>
      </p:pic>
      <p:pic>
        <p:nvPicPr>
          <p:cNvPr id="8" name="Рисунок 31"/>
          <p:cNvPicPr>
            <a:picLocks noChangeAspect="1"/>
          </p:cNvPicPr>
          <p:nvPr/>
        </p:nvPicPr>
        <p:blipFill rotWithShape="1">
          <a:blip r:embed="rId3" cstate="print">
            <a:extLst>
              <a:ext uri="{28A0092B-C50C-407E-A947-70E740481C1C}">
                <a14:useLocalDpi xmlns:a14="http://schemas.microsoft.com/office/drawing/2010/main" val="0"/>
              </a:ext>
            </a:extLst>
          </a:blip>
          <a:stretch>
            <a:fillRect/>
          </a:stretch>
        </p:blipFill>
        <p:spPr>
          <a:xfrm>
            <a:off x="6191250" y="1390650"/>
            <a:ext cx="5163185" cy="2905760"/>
          </a:xfrm>
          <a:prstGeom prst="rect">
            <a:avLst/>
          </a:prstGeom>
          <a:noFill/>
        </p:spPr>
      </p:pic>
      <p:sp>
        <p:nvSpPr>
          <p:cNvPr id="9" name="Текстовое поле 32"/>
          <p:cNvSpPr txBox="1">
            <a:spLocks/>
          </p:cNvSpPr>
          <p:nvPr/>
        </p:nvSpPr>
        <p:spPr>
          <a:xfrm>
            <a:off x="6219825" y="4391025"/>
            <a:ext cx="5153660" cy="247015"/>
          </a:xfrm>
          <a:prstGeom prst="rect">
            <a:avLst/>
          </a:prstGeom>
          <a:noFill/>
          <a:ln w="0">
            <a:noFill/>
            <a:prstDash/>
          </a:ln>
        </p:spPr>
        <p:txBody>
          <a:bodyPr vert="horz" wrap="square" lIns="89535" tIns="46355" rIns="89535" bIns="46355" anchor="t">
            <a:spAutoFit/>
          </a:bodyPr>
          <a:lstStyle/>
          <a:p>
            <a:pPr marL="0" indent="0" algn="ctr" hangingPunct="1"/>
            <a:r>
              <a:rPr sz="1000">
                <a:latin typeface="Kelson Sans RU" charset="0"/>
                <a:ea typeface="Kelson Sans RU" charset="0"/>
              </a:rPr>
              <a:t>Иосиф Гольдин</a:t>
            </a:r>
            <a:endParaRPr lang="ko-KR" altLang="en-US" sz="1000">
              <a:latin typeface="Kelson Sans RU" charset="0"/>
              <a:ea typeface="Kelson Sans RU" charset="0"/>
            </a:endParaRPr>
          </a:p>
        </p:txBody>
      </p:sp>
      <p:sp>
        <p:nvSpPr>
          <p:cNvPr id="10" name="Текстовое поле 33"/>
          <p:cNvSpPr txBox="1">
            <a:spLocks/>
          </p:cNvSpPr>
          <p:nvPr/>
        </p:nvSpPr>
        <p:spPr>
          <a:xfrm>
            <a:off x="938530" y="4386580"/>
            <a:ext cx="5153660" cy="247015"/>
          </a:xfrm>
          <a:prstGeom prst="rect">
            <a:avLst/>
          </a:prstGeom>
          <a:noFill/>
          <a:ln w="0">
            <a:noFill/>
            <a:prstDash/>
          </a:ln>
        </p:spPr>
        <p:txBody>
          <a:bodyPr vert="horz" wrap="square" lIns="89535" tIns="46355" rIns="89535" bIns="46355" anchor="t">
            <a:spAutoFit/>
          </a:bodyPr>
          <a:lstStyle/>
          <a:p>
            <a:pPr marL="0" indent="0" algn="ctr" hangingPunct="1"/>
            <a:r>
              <a:rPr sz="1000">
                <a:latin typeface="Kelson Sans RU" charset="0"/>
                <a:ea typeface="Kelson Sans RU" charset="0"/>
              </a:rPr>
              <a:t>Джоэль Шац</a:t>
            </a:r>
            <a:endParaRPr lang="ko-KR" altLang="en-US" sz="1000">
              <a:latin typeface="Kelson Sans RU" charset="0"/>
              <a:ea typeface="Kelson Sans RU" charset="0"/>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p:nvPr>
        </p:nvSpPr>
        <p:spPr>
          <a:xfrm>
            <a:off x="838200" y="365125"/>
            <a:ext cx="10517505" cy="1327785"/>
          </a:xfrm>
          <a:prstGeom prst="rect">
            <a:avLst/>
          </a:prstGeom>
        </p:spPr>
        <p:txBody>
          <a:bodyPr vert="horz" wrap="square" lIns="91440" tIns="45720" rIns="91440" bIns="45720" numCol="1" anchor="ctr">
            <a:normAutofit/>
          </a:bodyPr>
          <a:lstStyle/>
          <a:p>
            <a:pPr marL="0" indent="0" latinLnBrk="0">
              <a:buFontTx/>
              <a:buNone/>
            </a:pPr>
            <a:r>
              <a:rPr lang="ru-RU" sz="4400" dirty="0">
                <a:latin typeface="Kelson Sans RU" charset="0"/>
                <a:ea typeface="Kelson Sans RU" charset="0"/>
              </a:rPr>
              <a:t>1980-е годы: Магнитно-резонансная томография (МРТ)</a:t>
            </a:r>
            <a:endParaRPr lang="ko-KR" altLang="en-US" sz="4400" dirty="0">
              <a:latin typeface="Kelson Sans RU" charset="0"/>
              <a:ea typeface="Kelson Sans RU" charset="0"/>
            </a:endParaRPr>
          </a:p>
        </p:txBody>
      </p:sp>
      <p:sp>
        <p:nvSpPr>
          <p:cNvPr id="6" name="Rect 0"/>
          <p:cNvSpPr txBox="1">
            <a:spLocks/>
          </p:cNvSpPr>
          <p:nvPr/>
        </p:nvSpPr>
        <p:spPr>
          <a:xfrm>
            <a:off x="951230" y="5056505"/>
            <a:ext cx="10517505" cy="1477645"/>
          </a:xfrm>
          <a:prstGeom prst="rect">
            <a:avLst/>
          </a:prstGeom>
          <a:noFill/>
        </p:spPr>
        <p:txBody>
          <a:bodyPr vert="horz" wrap="square" lIns="91440" tIns="45720" rIns="91440" bIns="45720" numCol="1" anchor="t">
            <a:spAutoFit/>
          </a:bodyPr>
          <a:lstStyle/>
          <a:p>
            <a:pPr marL="0" indent="0" latinLnBrk="0">
              <a:buFontTx/>
              <a:buNone/>
            </a:pPr>
            <a:r>
              <a:rPr lang="ru-RU" sz="1800" b="0" i="0" dirty="0">
                <a:solidFill>
                  <a:srgbClr val="666666"/>
                </a:solidFill>
                <a:latin typeface="Kelson Sans RU" charset="0"/>
                <a:ea typeface="Kelson Sans RU" charset="0"/>
              </a:rPr>
              <a:t>Для получения изображений МРТ используются радиочастотные волны и сильное магнитное поле для получения удивительно четких и подробных изображений внутренних органов и тканей. Благодаря сочетанию инженерных технологий и клинических ноу-хау, он предоставляет врачам исключительное разрешение для изображений поперечного сечения тела. Это способствовало многим открытиям в области нейробиологии, лечения рака и ортопедической хирургии.</a:t>
            </a:r>
            <a:endParaRPr lang="ko-KR" altLang="en-US" sz="1800" dirty="0">
              <a:latin typeface="Kelson Sans RU" charset="0"/>
              <a:ea typeface="Kelson Sans RU" charset="0"/>
            </a:endParaRPr>
          </a:p>
        </p:txBody>
      </p:sp>
      <p:pic>
        <p:nvPicPr>
          <p:cNvPr id="1026" name="Picture 2">
            <a:extLst>
              <a:ext uri="{FF2B5EF4-FFF2-40B4-BE49-F238E27FC236}">
                <a16:creationId xmlns:a16="http://schemas.microsoft.com/office/drawing/2014/main" id="{921329B9-CCC5-4D7F-BA7C-C0780C8222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1230" y="1624330"/>
            <a:ext cx="10517505" cy="3219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892372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p:nvPr>
        </p:nvSpPr>
        <p:spPr>
          <a:xfrm>
            <a:off x="838200" y="365125"/>
            <a:ext cx="10517505" cy="1327785"/>
          </a:xfrm>
          <a:prstGeom prst="rect">
            <a:avLst/>
          </a:prstGeom>
        </p:spPr>
        <p:txBody>
          <a:bodyPr vert="horz" wrap="square" lIns="91440" tIns="45720" rIns="91440" bIns="45720" numCol="1" anchor="ctr">
            <a:normAutofit/>
          </a:bodyPr>
          <a:lstStyle/>
          <a:p>
            <a:pPr marL="0" indent="0" latinLnBrk="0">
              <a:buFontTx/>
              <a:buNone/>
            </a:pPr>
            <a:r>
              <a:rPr lang="ru-RU" sz="4400" dirty="0">
                <a:latin typeface="Kelson Sans RU" charset="0"/>
                <a:ea typeface="Kelson Sans RU" charset="0"/>
              </a:rPr>
              <a:t>1980-е годы: Лазерная хирургия</a:t>
            </a:r>
            <a:endParaRPr lang="ko-KR" altLang="en-US" sz="4400" dirty="0">
              <a:latin typeface="Kelson Sans RU" charset="0"/>
              <a:ea typeface="Kelson Sans RU" charset="0"/>
            </a:endParaRPr>
          </a:p>
        </p:txBody>
      </p:sp>
      <p:sp>
        <p:nvSpPr>
          <p:cNvPr id="6" name="Rect 0"/>
          <p:cNvSpPr txBox="1">
            <a:spLocks/>
          </p:cNvSpPr>
          <p:nvPr/>
        </p:nvSpPr>
        <p:spPr>
          <a:xfrm>
            <a:off x="951230" y="5056505"/>
            <a:ext cx="10517505" cy="1477645"/>
          </a:xfrm>
          <a:prstGeom prst="rect">
            <a:avLst/>
          </a:prstGeom>
          <a:noFill/>
        </p:spPr>
        <p:txBody>
          <a:bodyPr vert="horz" wrap="square" lIns="91440" tIns="45720" rIns="91440" bIns="45720" numCol="1" anchor="t">
            <a:spAutoFit/>
          </a:bodyPr>
          <a:lstStyle/>
          <a:p>
            <a:pPr marL="0" indent="0" latinLnBrk="0">
              <a:buFontTx/>
              <a:buNone/>
            </a:pPr>
            <a:r>
              <a:rPr lang="ru-RU" sz="1800" b="0" i="0" dirty="0">
                <a:solidFill>
                  <a:srgbClr val="666666"/>
                </a:solidFill>
                <a:latin typeface="Kelson Sans RU" charset="0"/>
                <a:ea typeface="Kelson Sans RU" charset="0"/>
              </a:rPr>
              <a:t>Лазерная хирургия - интересный пример способности инженеров успешно применять промышленные технологии в широком спектре медицинских применений. Импульсный лазер на красителе был первым лазером, разработанным для специального медицинского применения - неприглядных родинок. Некоторые из инновационных приложений включают лечение рака, эстетическую хирургию и хирургию по улучшению зрения.</a:t>
            </a:r>
            <a:endParaRPr lang="ko-KR" altLang="en-US" sz="1800" dirty="0">
              <a:latin typeface="Kelson Sans RU" charset="0"/>
              <a:ea typeface="Kelson Sans RU" charset="0"/>
            </a:endParaRPr>
          </a:p>
        </p:txBody>
      </p:sp>
      <p:pic>
        <p:nvPicPr>
          <p:cNvPr id="2050" name="Picture 2">
            <a:extLst>
              <a:ext uri="{FF2B5EF4-FFF2-40B4-BE49-F238E27FC236}">
                <a16:creationId xmlns:a16="http://schemas.microsoft.com/office/drawing/2014/main" id="{019C90F2-C136-4C3E-A016-704EC98C1F4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1230" y="1334135"/>
            <a:ext cx="10522585" cy="32213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567588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p:nvPr>
        </p:nvSpPr>
        <p:spPr>
          <a:xfrm>
            <a:off x="838200" y="365125"/>
            <a:ext cx="10517505" cy="1327785"/>
          </a:xfrm>
          <a:prstGeom prst="rect">
            <a:avLst/>
          </a:prstGeom>
        </p:spPr>
        <p:txBody>
          <a:bodyPr vert="horz" wrap="square" lIns="91440" tIns="45720" rIns="91440" bIns="45720" numCol="1" anchor="ctr">
            <a:normAutofit/>
          </a:bodyPr>
          <a:lstStyle/>
          <a:p>
            <a:pPr marL="0" indent="0" latinLnBrk="0">
              <a:buFontTx/>
              <a:buNone/>
            </a:pPr>
            <a:r>
              <a:rPr lang="ru-RU" sz="4400" dirty="0">
                <a:latin typeface="Kelson Sans RU" charset="0"/>
                <a:ea typeface="Kelson Sans RU" charset="0"/>
              </a:rPr>
              <a:t>1980-е годы: Сосудистые </a:t>
            </a:r>
            <a:r>
              <a:rPr lang="ru-RU" sz="4400" dirty="0" err="1">
                <a:latin typeface="Kelson Sans RU" charset="0"/>
                <a:ea typeface="Kelson Sans RU" charset="0"/>
              </a:rPr>
              <a:t>стенты</a:t>
            </a:r>
            <a:endParaRPr lang="ko-KR" altLang="en-US" sz="4400" dirty="0">
              <a:latin typeface="Kelson Sans RU" charset="0"/>
              <a:ea typeface="Kelson Sans RU" charset="0"/>
            </a:endParaRPr>
          </a:p>
        </p:txBody>
      </p:sp>
      <p:sp>
        <p:nvSpPr>
          <p:cNvPr id="6" name="Rect 0"/>
          <p:cNvSpPr txBox="1">
            <a:spLocks/>
          </p:cNvSpPr>
          <p:nvPr/>
        </p:nvSpPr>
        <p:spPr>
          <a:xfrm>
            <a:off x="951230" y="5056505"/>
            <a:ext cx="10517505" cy="1200150"/>
          </a:xfrm>
          <a:prstGeom prst="rect">
            <a:avLst/>
          </a:prstGeom>
          <a:noFill/>
        </p:spPr>
        <p:txBody>
          <a:bodyPr vert="horz" wrap="square" lIns="91440" tIns="45720" rIns="91440" bIns="45720" numCol="1" anchor="t">
            <a:spAutoFit/>
          </a:bodyPr>
          <a:lstStyle/>
          <a:p>
            <a:pPr marL="0" indent="0" latinLnBrk="0">
              <a:buFontTx/>
              <a:buNone/>
            </a:pPr>
            <a:r>
              <a:rPr lang="ru-RU" sz="1800" b="0" i="0" dirty="0">
                <a:solidFill>
                  <a:srgbClr val="666666"/>
                </a:solidFill>
                <a:latin typeface="Kelson Sans RU" charset="0"/>
                <a:ea typeface="Kelson Sans RU" charset="0"/>
              </a:rPr>
              <a:t>Сосудистые </a:t>
            </a:r>
            <a:r>
              <a:rPr lang="ru-RU" sz="1800" b="0" i="0" dirty="0" err="1">
                <a:solidFill>
                  <a:srgbClr val="666666"/>
                </a:solidFill>
                <a:latin typeface="Kelson Sans RU" charset="0"/>
                <a:ea typeface="Kelson Sans RU" charset="0"/>
              </a:rPr>
              <a:t>стенты</a:t>
            </a:r>
            <a:r>
              <a:rPr lang="ru-RU" sz="1800" b="0" i="0" dirty="0">
                <a:solidFill>
                  <a:srgbClr val="666666"/>
                </a:solidFill>
                <a:latin typeface="Kelson Sans RU" charset="0"/>
                <a:ea typeface="Kelson Sans RU" charset="0"/>
              </a:rPr>
              <a:t> - интересный пример того, как инженеры постоянно совершенствуют концепцию на протяжении нескольких поколений продуктов. Технология эволюционировала от трубки из проволочной сетки, удерживающей открытую артерию, до более сложных устройств, включая </a:t>
            </a:r>
            <a:r>
              <a:rPr lang="ru-RU" sz="1800" b="0" i="0" dirty="0" err="1">
                <a:solidFill>
                  <a:srgbClr val="666666"/>
                </a:solidFill>
                <a:latin typeface="Kelson Sans RU" charset="0"/>
                <a:ea typeface="Kelson Sans RU" charset="0"/>
              </a:rPr>
              <a:t>стенты</a:t>
            </a:r>
            <a:r>
              <a:rPr lang="ru-RU" sz="1800" b="0" i="0" dirty="0">
                <a:solidFill>
                  <a:srgbClr val="666666"/>
                </a:solidFill>
                <a:latin typeface="Kelson Sans RU" charset="0"/>
                <a:ea typeface="Kelson Sans RU" charset="0"/>
              </a:rPr>
              <a:t> с лекарственным покрытием, появившиеся за последнее десятилетие.</a:t>
            </a:r>
            <a:endParaRPr lang="ko-KR" altLang="en-US" sz="1800" dirty="0">
              <a:latin typeface="Kelson Sans RU" charset="0"/>
              <a:ea typeface="Kelson Sans RU" charset="0"/>
            </a:endParaRPr>
          </a:p>
        </p:txBody>
      </p:sp>
      <p:pic>
        <p:nvPicPr>
          <p:cNvPr id="3074" name="Picture 2">
            <a:extLst>
              <a:ext uri="{FF2B5EF4-FFF2-40B4-BE49-F238E27FC236}">
                <a16:creationId xmlns:a16="http://schemas.microsoft.com/office/drawing/2014/main" id="{6CAF1DF9-8463-48B2-92BE-F566A978CA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506855"/>
            <a:ext cx="10517505" cy="3219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662449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p:nvPr>
        </p:nvSpPr>
        <p:spPr>
          <a:xfrm>
            <a:off x="838200" y="365125"/>
            <a:ext cx="10517505" cy="1327785"/>
          </a:xfrm>
          <a:prstGeom prst="rect">
            <a:avLst/>
          </a:prstGeom>
        </p:spPr>
        <p:txBody>
          <a:bodyPr vert="horz" wrap="square" lIns="91440" tIns="45720" rIns="91440" bIns="45720" numCol="1" anchor="ctr">
            <a:normAutofit/>
          </a:bodyPr>
          <a:lstStyle/>
          <a:p>
            <a:pPr marL="0" indent="0" latinLnBrk="0">
              <a:buFontTx/>
              <a:buNone/>
            </a:pPr>
            <a:r>
              <a:rPr lang="ru-RU" sz="4400" dirty="0">
                <a:latin typeface="Kelson Sans RU" charset="0"/>
                <a:ea typeface="Kelson Sans RU" charset="0"/>
              </a:rPr>
              <a:t>1980-е годы: Рекомбинантные терапевтические средства</a:t>
            </a:r>
            <a:endParaRPr lang="ko-KR" altLang="en-US" sz="4400" dirty="0">
              <a:latin typeface="Kelson Sans RU" charset="0"/>
              <a:ea typeface="Kelson Sans RU" charset="0"/>
            </a:endParaRPr>
          </a:p>
        </p:txBody>
      </p:sp>
      <p:sp>
        <p:nvSpPr>
          <p:cNvPr id="6" name="Rect 0"/>
          <p:cNvSpPr txBox="1">
            <a:spLocks/>
          </p:cNvSpPr>
          <p:nvPr/>
        </p:nvSpPr>
        <p:spPr>
          <a:xfrm>
            <a:off x="951230" y="5056505"/>
            <a:ext cx="10517505" cy="1816100"/>
          </a:xfrm>
          <a:prstGeom prst="rect">
            <a:avLst/>
          </a:prstGeom>
          <a:noFill/>
        </p:spPr>
        <p:txBody>
          <a:bodyPr vert="horz" wrap="square" lIns="91440" tIns="45720" rIns="91440" bIns="45720" numCol="1" anchor="t">
            <a:spAutoFit/>
          </a:bodyPr>
          <a:lstStyle/>
          <a:p>
            <a:pPr marL="0" indent="0" latinLnBrk="0">
              <a:buFontTx/>
              <a:buNone/>
            </a:pPr>
            <a:r>
              <a:rPr lang="ru-RU" sz="1600" b="0" i="0" dirty="0">
                <a:solidFill>
                  <a:srgbClr val="666666"/>
                </a:solidFill>
                <a:latin typeface="Kelson Sans RU" charset="0"/>
                <a:ea typeface="Kelson Sans RU" charset="0"/>
              </a:rPr>
              <a:t>Инженеры разработали эффективные технологии для производства продуктов биологического происхождения или для лечения биологической активности, которые в настоящее время являются ключевым компонентом биофармацевтической промышленности. Например, клетки, производящие терапевтические белковые молекулы, образуют основу для инновационных и важных лекарств, которые нельзя было бы получить никаким другим способом. Рекомбинантные технологии были впервые представлены в 1970-х годах, а к следующему десятилетию они стали применяться в промышленных масштабах, давая белки для лечения диабета, сердечных приступов и рака, а также для смягчения воздействия иммунной недостаточности.</a:t>
            </a:r>
            <a:endParaRPr lang="ko-KR" altLang="en-US" sz="1600" dirty="0">
              <a:latin typeface="Kelson Sans RU" charset="0"/>
              <a:ea typeface="Kelson Sans RU" charset="0"/>
            </a:endParaRPr>
          </a:p>
        </p:txBody>
      </p:sp>
      <p:pic>
        <p:nvPicPr>
          <p:cNvPr id="4098" name="Picture 2">
            <a:extLst>
              <a:ext uri="{FF2B5EF4-FFF2-40B4-BE49-F238E27FC236}">
                <a16:creationId xmlns:a16="http://schemas.microsoft.com/office/drawing/2014/main" id="{F9E4C1E7-A90C-4D59-8A93-245147401E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1230" y="1692910"/>
            <a:ext cx="10404475" cy="31851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411443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p:nvPr>
        </p:nvSpPr>
        <p:spPr>
          <a:xfrm>
            <a:off x="838200" y="365125"/>
            <a:ext cx="10517505" cy="1327785"/>
          </a:xfrm>
          <a:prstGeom prst="rect">
            <a:avLst/>
          </a:prstGeom>
        </p:spPr>
        <p:txBody>
          <a:bodyPr vert="horz" wrap="square" lIns="91440" tIns="45720" rIns="91440" bIns="45720" numCol="1" anchor="ctr">
            <a:normAutofit/>
          </a:bodyPr>
          <a:lstStyle/>
          <a:p>
            <a:pPr marL="0" indent="0" latinLnBrk="0">
              <a:buFontTx/>
              <a:buNone/>
            </a:pPr>
            <a:r>
              <a:rPr lang="ru-RU" sz="4400" dirty="0">
                <a:latin typeface="Kelson Sans RU" charset="0"/>
                <a:ea typeface="Kelson Sans RU" charset="0"/>
              </a:rPr>
              <a:t>1980-е годы: Проточный </a:t>
            </a:r>
            <a:r>
              <a:rPr lang="ru-RU" sz="4400" dirty="0" err="1">
                <a:latin typeface="Kelson Sans RU" charset="0"/>
                <a:ea typeface="Kelson Sans RU" charset="0"/>
              </a:rPr>
              <a:t>цитометр</a:t>
            </a:r>
            <a:r>
              <a:rPr lang="ru-RU" sz="4400" dirty="0">
                <a:latin typeface="Kelson Sans RU" charset="0"/>
                <a:ea typeface="Kelson Sans RU" charset="0"/>
              </a:rPr>
              <a:t> и сортировщик клеток</a:t>
            </a:r>
            <a:endParaRPr lang="ko-KR" altLang="en-US" sz="4400" dirty="0">
              <a:latin typeface="Kelson Sans RU" charset="0"/>
              <a:ea typeface="Kelson Sans RU" charset="0"/>
            </a:endParaRPr>
          </a:p>
        </p:txBody>
      </p:sp>
      <p:sp>
        <p:nvSpPr>
          <p:cNvPr id="6" name="Rect 0"/>
          <p:cNvSpPr txBox="1">
            <a:spLocks/>
          </p:cNvSpPr>
          <p:nvPr/>
        </p:nvSpPr>
        <p:spPr>
          <a:xfrm>
            <a:off x="951230" y="4819015"/>
            <a:ext cx="10517505" cy="2061845"/>
          </a:xfrm>
          <a:prstGeom prst="rect">
            <a:avLst/>
          </a:prstGeom>
          <a:noFill/>
        </p:spPr>
        <p:txBody>
          <a:bodyPr vert="horz" wrap="square" lIns="91440" tIns="45720" rIns="91440" bIns="45720" numCol="1" anchor="t">
            <a:spAutoFit/>
          </a:bodyPr>
          <a:lstStyle/>
          <a:p>
            <a:pPr marL="0" indent="0" latinLnBrk="0">
              <a:buFontTx/>
              <a:buNone/>
            </a:pPr>
            <a:r>
              <a:rPr lang="ru-RU" sz="1600" b="0" i="0" dirty="0">
                <a:solidFill>
                  <a:srgbClr val="666666"/>
                </a:solidFill>
                <a:latin typeface="Kelson Sans RU" charset="0"/>
                <a:ea typeface="Kelson Sans RU" charset="0"/>
              </a:rPr>
              <a:t>Проточный </a:t>
            </a:r>
            <a:r>
              <a:rPr lang="ru-RU" sz="1600" b="0" i="0" dirty="0" err="1">
                <a:solidFill>
                  <a:srgbClr val="666666"/>
                </a:solidFill>
                <a:latin typeface="Kelson Sans RU" charset="0"/>
                <a:ea typeface="Kelson Sans RU" charset="0"/>
              </a:rPr>
              <a:t>цитометр</a:t>
            </a:r>
            <a:r>
              <a:rPr lang="ru-RU" sz="1600" b="0" i="0" dirty="0">
                <a:solidFill>
                  <a:srgbClr val="666666"/>
                </a:solidFill>
                <a:latin typeface="Kelson Sans RU" charset="0"/>
                <a:ea typeface="Kelson Sans RU" charset="0"/>
              </a:rPr>
              <a:t> и сортировщик клеток - это устройства, которые сегодня используются во всех крупных университетах, медицинских школах, больницах, исследовательских институтах и ​​фармацевтических компаниях мира. Эта технология произвела революцию в изучении иммунной системы и рака, и сегодня она стимулирует новые области биомедицинских исследований, такие как </a:t>
            </a:r>
            <a:r>
              <a:rPr lang="ru-RU" sz="1600" b="0" i="0" dirty="0" err="1">
                <a:solidFill>
                  <a:srgbClr val="666666"/>
                </a:solidFill>
                <a:latin typeface="Kelson Sans RU" charset="0"/>
                <a:ea typeface="Kelson Sans RU" charset="0"/>
              </a:rPr>
              <a:t>протеомика</a:t>
            </a:r>
            <a:r>
              <a:rPr lang="ru-RU" sz="1600" b="0" i="0" dirty="0">
                <a:solidFill>
                  <a:srgbClr val="666666"/>
                </a:solidFill>
                <a:latin typeface="Kelson Sans RU" charset="0"/>
                <a:ea typeface="Kelson Sans RU" charset="0"/>
              </a:rPr>
              <a:t> и системная биология. Проточная </a:t>
            </a:r>
            <a:r>
              <a:rPr lang="ru-RU" sz="1600" b="0" i="0" dirty="0" err="1">
                <a:solidFill>
                  <a:srgbClr val="666666"/>
                </a:solidFill>
                <a:latin typeface="Kelson Sans RU" charset="0"/>
                <a:ea typeface="Kelson Sans RU" charset="0"/>
              </a:rPr>
              <a:t>цитометрия</a:t>
            </a:r>
            <a:r>
              <a:rPr lang="ru-RU" sz="1600" b="0" i="0" dirty="0">
                <a:solidFill>
                  <a:srgbClr val="666666"/>
                </a:solidFill>
                <a:latin typeface="Kelson Sans RU" charset="0"/>
                <a:ea typeface="Kelson Sans RU" charset="0"/>
              </a:rPr>
              <a:t> и сортировка клеток стали предпочтительными аналитическими методами для диагностики и мониторинга лечения заболеваний крови, от лейкемии до ВИЧ / СПИДа. Фактически, развитие технологии проточной </a:t>
            </a:r>
            <a:r>
              <a:rPr lang="ru-RU" sz="1600" b="0" i="0" dirty="0" err="1">
                <a:solidFill>
                  <a:srgbClr val="666666"/>
                </a:solidFill>
                <a:latin typeface="Kelson Sans RU" charset="0"/>
                <a:ea typeface="Kelson Sans RU" charset="0"/>
              </a:rPr>
              <a:t>цитометрии</a:t>
            </a:r>
            <a:r>
              <a:rPr lang="ru-RU" sz="1600" b="0" i="0" dirty="0">
                <a:solidFill>
                  <a:srgbClr val="666666"/>
                </a:solidFill>
                <a:latin typeface="Kelson Sans RU" charset="0"/>
                <a:ea typeface="Kelson Sans RU" charset="0"/>
              </a:rPr>
              <a:t> в начале 1980-х годов совпало с появлением ВИЧ / СПИДа как серьезной проблемы общественного здравоохранения.</a:t>
            </a:r>
            <a:endParaRPr lang="ko-KR" altLang="en-US" sz="1600" dirty="0">
              <a:latin typeface="Kelson Sans RU" charset="0"/>
              <a:ea typeface="Kelson Sans RU" charset="0"/>
            </a:endParaRPr>
          </a:p>
        </p:txBody>
      </p:sp>
      <p:pic>
        <p:nvPicPr>
          <p:cNvPr id="5122" name="Picture 2">
            <a:extLst>
              <a:ext uri="{FF2B5EF4-FFF2-40B4-BE49-F238E27FC236}">
                <a16:creationId xmlns:a16="http://schemas.microsoft.com/office/drawing/2014/main" id="{48564551-7CE7-422F-82FF-B7BDD048C4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1230" y="1598295"/>
            <a:ext cx="10404475" cy="31851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603387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p:nvPr>
        </p:nvSpPr>
        <p:spPr>
          <a:xfrm>
            <a:off x="838200" y="365125"/>
            <a:ext cx="10517505" cy="1327785"/>
          </a:xfrm>
          <a:prstGeom prst="rect">
            <a:avLst/>
          </a:prstGeom>
        </p:spPr>
        <p:txBody>
          <a:bodyPr vert="horz" wrap="square" lIns="91440" tIns="45720" rIns="91440" bIns="45720" numCol="1" anchor="ctr">
            <a:normAutofit/>
          </a:bodyPr>
          <a:lstStyle/>
          <a:p>
            <a:pPr marL="0" indent="0" latinLnBrk="0">
              <a:buFontTx/>
              <a:buNone/>
            </a:pPr>
            <a:r>
              <a:rPr lang="ru-RU" sz="4400" dirty="0">
                <a:latin typeface="Kelson Sans RU" charset="0"/>
                <a:ea typeface="Kelson Sans RU" charset="0"/>
              </a:rPr>
              <a:t>1980-е годы: </a:t>
            </a:r>
            <a:r>
              <a:rPr lang="ru-RU" sz="4400" dirty="0" err="1">
                <a:latin typeface="Kelson Sans RU" charset="0"/>
                <a:ea typeface="Kelson Sans RU" charset="0"/>
              </a:rPr>
              <a:t>Пульсоксиметр</a:t>
            </a:r>
            <a:endParaRPr lang="ko-KR" altLang="en-US" sz="4400" dirty="0">
              <a:latin typeface="Kelson Sans RU" charset="0"/>
              <a:ea typeface="Kelson Sans RU" charset="0"/>
            </a:endParaRPr>
          </a:p>
        </p:txBody>
      </p:sp>
      <p:sp>
        <p:nvSpPr>
          <p:cNvPr id="6" name="Rect 0"/>
          <p:cNvSpPr txBox="1">
            <a:spLocks/>
          </p:cNvSpPr>
          <p:nvPr/>
        </p:nvSpPr>
        <p:spPr>
          <a:xfrm>
            <a:off x="951230" y="4819015"/>
            <a:ext cx="10517505" cy="1200150"/>
          </a:xfrm>
          <a:prstGeom prst="rect">
            <a:avLst/>
          </a:prstGeom>
          <a:noFill/>
        </p:spPr>
        <p:txBody>
          <a:bodyPr vert="horz" wrap="square" lIns="91440" tIns="45720" rIns="91440" bIns="45720" numCol="1" anchor="t">
            <a:spAutoFit/>
          </a:bodyPr>
          <a:lstStyle/>
          <a:p>
            <a:pPr marL="0" indent="0" latinLnBrk="0">
              <a:buFontTx/>
              <a:buNone/>
            </a:pPr>
            <a:r>
              <a:rPr lang="ru-RU" b="0" i="0" dirty="0">
                <a:solidFill>
                  <a:srgbClr val="666666"/>
                </a:solidFill>
                <a:latin typeface="Kelson Sans RU" charset="0"/>
                <a:ea typeface="Kelson Sans RU" charset="0"/>
              </a:rPr>
              <a:t>С появлением </a:t>
            </a:r>
            <a:r>
              <a:rPr lang="ru-RU" b="0" i="0" dirty="0" err="1">
                <a:solidFill>
                  <a:srgbClr val="666666"/>
                </a:solidFill>
                <a:latin typeface="Kelson Sans RU" charset="0"/>
                <a:ea typeface="Kelson Sans RU" charset="0"/>
              </a:rPr>
              <a:t>пульсоксиметрии</a:t>
            </a:r>
            <a:r>
              <a:rPr lang="ru-RU" b="0" i="0" dirty="0">
                <a:solidFill>
                  <a:srgbClr val="666666"/>
                </a:solidFill>
                <a:latin typeface="Kelson Sans RU" charset="0"/>
                <a:ea typeface="Kelson Sans RU" charset="0"/>
              </a:rPr>
              <a:t> стало возможным неинвазивное непрерывное измерение оксигенации пациента, что произвело революцию в практике анестезии и значительно повысило безопасность пациентов. До его введения около 2 000-10 000 американцев ежегодно умирали от осложнений, связанных с анестезией, и многие другие заболели.</a:t>
            </a:r>
            <a:endParaRPr lang="ko-KR" altLang="en-US" dirty="0">
              <a:latin typeface="Kelson Sans RU" charset="0"/>
              <a:ea typeface="Kelson Sans RU" charset="0"/>
            </a:endParaRPr>
          </a:p>
        </p:txBody>
      </p:sp>
      <p:pic>
        <p:nvPicPr>
          <p:cNvPr id="6146" name="Picture 2">
            <a:extLst>
              <a:ext uri="{FF2B5EF4-FFF2-40B4-BE49-F238E27FC236}">
                <a16:creationId xmlns:a16="http://schemas.microsoft.com/office/drawing/2014/main" id="{ADACA36C-FE15-4203-BEE0-154597F9738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439545"/>
            <a:ext cx="10630535" cy="3254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53449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p:nvPr>
        </p:nvSpPr>
        <p:spPr>
          <a:xfrm>
            <a:off x="838200" y="365125"/>
            <a:ext cx="10517505" cy="1327785"/>
          </a:xfrm>
          <a:prstGeom prst="rect">
            <a:avLst/>
          </a:prstGeom>
        </p:spPr>
        <p:txBody>
          <a:bodyPr vert="horz" wrap="square" lIns="91440" tIns="45720" rIns="91440" bIns="45720" numCol="1" anchor="ctr">
            <a:normAutofit/>
          </a:bodyPr>
          <a:lstStyle/>
          <a:p>
            <a:pPr marL="0" indent="0" rtl="0" latinLnBrk="0">
              <a:buFontTx/>
              <a:buNone/>
            </a:pPr>
            <a:r>
              <a:rPr lang="ru-RU" sz="4400">
                <a:latin typeface="Kelson Sans RU" charset="0"/>
                <a:ea typeface="Kelson Sans RU" charset="0"/>
              </a:rPr>
              <a:t>Предпосылки истории науки</a:t>
            </a:r>
            <a:endParaRPr lang="ko-KR" altLang="en-US" sz="4400">
              <a:latin typeface="Kelson Sans RU" charset="0"/>
              <a:ea typeface="Kelson Sans RU" charset="0"/>
            </a:endParaRPr>
          </a:p>
        </p:txBody>
      </p:sp>
      <p:sp>
        <p:nvSpPr>
          <p:cNvPr id="3" name="Rect 0"/>
          <p:cNvSpPr txBox="1">
            <a:spLocks/>
          </p:cNvSpPr>
          <p:nvPr/>
        </p:nvSpPr>
        <p:spPr>
          <a:xfrm>
            <a:off x="6543675" y="2667000"/>
            <a:ext cx="4810760" cy="2585085"/>
          </a:xfrm>
          <a:prstGeom prst="rect">
            <a:avLst/>
          </a:prstGeom>
          <a:noFill/>
          <a:ln w="0">
            <a:noFill/>
            <a:prstDash/>
          </a:ln>
        </p:spPr>
        <p:txBody>
          <a:bodyPr vert="horz" wrap="square" lIns="89535" tIns="46355" rIns="89535" bIns="46355" anchor="t">
            <a:spAutoFit/>
          </a:bodyPr>
          <a:lstStyle/>
          <a:p>
            <a:pPr marL="0" indent="0" algn="l" hangingPunct="1"/>
            <a:r>
              <a:rPr lang="ru-RU" sz="1800">
                <a:latin typeface="Kelson Sans RU" charset="0"/>
                <a:ea typeface="Kelson Sans RU" charset="0"/>
              </a:rPr>
              <a:t>Борьба между новыми носителями знания (например Декарт, Ньютон, эксперименталистами) и классическими преподавателями университетов со времен средневековья, гуманитариями. Разногласия возникали по линии философии. Шла борьба за территорию, но объективно, основание для выделения науки, как особой формы знания еще не сложились.</a:t>
            </a:r>
            <a:endParaRPr lang="ko-KR" altLang="en-US" sz="1800">
              <a:latin typeface="Kelson Sans RU" charset="0"/>
              <a:ea typeface="Kelson Sans RU" charset="0"/>
            </a:endParaRPr>
          </a:p>
        </p:txBody>
      </p:sp>
      <p:pic>
        <p:nvPicPr>
          <p:cNvPr id="6" name="Рисунок 43"/>
          <p:cNvPicPr>
            <a:picLocks noChangeAspect="1"/>
          </p:cNvPicPr>
          <p:nvPr/>
        </p:nvPicPr>
        <p:blipFill rotWithShape="1">
          <a:blip r:embed="rId2" cstate="print">
            <a:extLst>
              <a:ext uri="{28A0092B-C50C-407E-A947-70E740481C1C}">
                <a14:useLocalDpi xmlns:a14="http://schemas.microsoft.com/office/drawing/2010/main" val="0"/>
              </a:ext>
            </a:extLst>
          </a:blip>
          <a:stretch>
            <a:fillRect/>
          </a:stretch>
        </p:blipFill>
        <p:spPr>
          <a:xfrm>
            <a:off x="952500" y="1762125"/>
            <a:ext cx="5287010" cy="3524885"/>
          </a:xfrm>
          <a:prstGeom prst="rect">
            <a:avLst/>
          </a:prstGeom>
          <a:noFill/>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p:nvPr>
        </p:nvSpPr>
        <p:spPr>
          <a:xfrm>
            <a:off x="838200" y="365125"/>
            <a:ext cx="10517505" cy="1327785"/>
          </a:xfrm>
          <a:prstGeom prst="rect">
            <a:avLst/>
          </a:prstGeom>
        </p:spPr>
        <p:txBody>
          <a:bodyPr vert="horz" wrap="square" lIns="91440" tIns="45720" rIns="91440" bIns="45720" numCol="1" anchor="ctr">
            <a:normAutofit/>
          </a:bodyPr>
          <a:lstStyle/>
          <a:p>
            <a:pPr marL="0" indent="0" latinLnBrk="0">
              <a:buFontTx/>
              <a:buNone/>
            </a:pPr>
            <a:r>
              <a:rPr lang="ru-RU" sz="4400" dirty="0">
                <a:latin typeface="Kelson Sans RU" charset="0"/>
                <a:ea typeface="Kelson Sans RU" charset="0"/>
              </a:rPr>
              <a:t>1980-е годы: Цифровой слуховой аппарат</a:t>
            </a:r>
            <a:endParaRPr lang="ko-KR" altLang="en-US" sz="4400" dirty="0">
              <a:latin typeface="Kelson Sans RU" charset="0"/>
              <a:ea typeface="Kelson Sans RU" charset="0"/>
            </a:endParaRPr>
          </a:p>
        </p:txBody>
      </p:sp>
      <p:sp>
        <p:nvSpPr>
          <p:cNvPr id="6" name="Rect 0"/>
          <p:cNvSpPr txBox="1">
            <a:spLocks/>
          </p:cNvSpPr>
          <p:nvPr/>
        </p:nvSpPr>
        <p:spPr>
          <a:xfrm>
            <a:off x="951230" y="4819015"/>
            <a:ext cx="10517505" cy="2061845"/>
          </a:xfrm>
          <a:prstGeom prst="rect">
            <a:avLst/>
          </a:prstGeom>
          <a:noFill/>
        </p:spPr>
        <p:txBody>
          <a:bodyPr vert="horz" wrap="square" lIns="91440" tIns="45720" rIns="91440" bIns="45720" numCol="1" anchor="t">
            <a:spAutoFit/>
          </a:bodyPr>
          <a:lstStyle/>
          <a:p>
            <a:pPr marL="0" indent="0" latinLnBrk="0">
              <a:buFontTx/>
              <a:buNone/>
            </a:pPr>
            <a:r>
              <a:rPr lang="ru-RU" sz="1600" b="0" i="0" dirty="0">
                <a:solidFill>
                  <a:srgbClr val="666666"/>
                </a:solidFill>
                <a:latin typeface="Kelson Sans RU" charset="0"/>
                <a:ea typeface="Kelson Sans RU" charset="0"/>
              </a:rPr>
              <a:t>Цифровой слуховой аппарат - достаточно маленький, чтобы его можно было разместить практически вне поля зрения во внутреннем ухе - улучшил качество жизни миллионов людей. Устройство позволяет владельцу не только разговаривать с друзьями и семьей, но также наслаждаться музыкой, театром, телевидением и другими занятиями. Примитивные электронные слуховые аппараты с электронными лампами начали появляться в 1920-х годах; Транзисторы произвели революцию в аналоговых слуховых аппаратах в 1960-х, а цифровые слуховые аппараты появились в 1980-х. Достижения в дизайне микрофонов, обработке речи, методах формования, воздушно-цинковых батареях и инструментах для </a:t>
            </a:r>
            <a:r>
              <a:rPr lang="ru-RU" sz="1600" b="0" i="0" dirty="0" err="1">
                <a:solidFill>
                  <a:srgbClr val="666666"/>
                </a:solidFill>
                <a:latin typeface="Kelson Sans RU" charset="0"/>
                <a:ea typeface="Kelson Sans RU" charset="0"/>
              </a:rPr>
              <a:t>аудиологов</a:t>
            </a:r>
            <a:r>
              <a:rPr lang="ru-RU" sz="1600" b="0" i="0" dirty="0">
                <a:solidFill>
                  <a:srgbClr val="666666"/>
                </a:solidFill>
                <a:latin typeface="Kelson Sans RU" charset="0"/>
                <a:ea typeface="Kelson Sans RU" charset="0"/>
              </a:rPr>
              <a:t> способствовали и продолжают развивать улучшенные характеристики.</a:t>
            </a:r>
            <a:endParaRPr lang="ko-KR" altLang="en-US" sz="1600" dirty="0">
              <a:latin typeface="Kelson Sans RU" charset="0"/>
              <a:ea typeface="Kelson Sans RU" charset="0"/>
            </a:endParaRPr>
          </a:p>
        </p:txBody>
      </p:sp>
      <p:pic>
        <p:nvPicPr>
          <p:cNvPr id="7170" name="Picture 2">
            <a:extLst>
              <a:ext uri="{FF2B5EF4-FFF2-40B4-BE49-F238E27FC236}">
                <a16:creationId xmlns:a16="http://schemas.microsoft.com/office/drawing/2014/main" id="{6DD81942-1BE5-49E8-9920-07829BBA8A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1230" y="1692910"/>
            <a:ext cx="10517505" cy="3219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689959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p:nvPr>
        </p:nvSpPr>
        <p:spPr>
          <a:xfrm>
            <a:off x="838200" y="365125"/>
            <a:ext cx="10517505" cy="1327785"/>
          </a:xfrm>
          <a:prstGeom prst="rect">
            <a:avLst/>
          </a:prstGeom>
        </p:spPr>
        <p:txBody>
          <a:bodyPr vert="horz" wrap="square" lIns="91440" tIns="45720" rIns="91440" bIns="45720" numCol="1" anchor="ctr">
            <a:normAutofit fontScale="90000"/>
          </a:bodyPr>
          <a:lstStyle/>
          <a:p>
            <a:pPr marL="0" indent="0" latinLnBrk="0">
              <a:buFontTx/>
              <a:buNone/>
            </a:pPr>
            <a:r>
              <a:rPr lang="ru-RU" sz="4400" dirty="0">
                <a:latin typeface="Kelson Sans RU" charset="0"/>
                <a:ea typeface="Kelson Sans RU" charset="0"/>
              </a:rPr>
              <a:t>1990-е годы до сегодняшнего дня: Геномное секвенирование и </a:t>
            </a:r>
            <a:r>
              <a:rPr lang="ru-RU" sz="4400" dirty="0" err="1">
                <a:latin typeface="Kelson Sans RU" charset="0"/>
                <a:ea typeface="Kelson Sans RU" charset="0"/>
              </a:rPr>
              <a:t>микромассивы</a:t>
            </a:r>
            <a:endParaRPr lang="ko-KR" altLang="en-US" sz="4400" dirty="0">
              <a:latin typeface="Kelson Sans RU" charset="0"/>
              <a:ea typeface="Kelson Sans RU" charset="0"/>
            </a:endParaRPr>
          </a:p>
        </p:txBody>
      </p:sp>
      <p:sp>
        <p:nvSpPr>
          <p:cNvPr id="6" name="Rect 0"/>
          <p:cNvSpPr txBox="1">
            <a:spLocks/>
          </p:cNvSpPr>
          <p:nvPr/>
        </p:nvSpPr>
        <p:spPr>
          <a:xfrm>
            <a:off x="951230" y="5069840"/>
            <a:ext cx="10517505" cy="1076960"/>
          </a:xfrm>
          <a:prstGeom prst="rect">
            <a:avLst/>
          </a:prstGeom>
          <a:noFill/>
        </p:spPr>
        <p:txBody>
          <a:bodyPr vert="horz" wrap="square" lIns="91440" tIns="45720" rIns="91440" bIns="45720" numCol="1" anchor="t">
            <a:spAutoFit/>
          </a:bodyPr>
          <a:lstStyle/>
          <a:p>
            <a:pPr marL="0" indent="0" latinLnBrk="0">
              <a:buFontTx/>
              <a:buNone/>
            </a:pPr>
            <a:r>
              <a:rPr lang="ru-RU" sz="1600" b="0" i="0" dirty="0">
                <a:solidFill>
                  <a:srgbClr val="666666"/>
                </a:solidFill>
                <a:latin typeface="Kelson Sans RU" charset="0"/>
                <a:ea typeface="Kelson Sans RU" charset="0"/>
              </a:rPr>
              <a:t>В то время как проект «Геном человека» доминировал в заголовках последних лет, он был бы невозможен без технических достижений в области секвенирования ДНК и </a:t>
            </a:r>
            <a:r>
              <a:rPr lang="ru-RU" sz="1600" b="0" i="0" dirty="0" err="1">
                <a:solidFill>
                  <a:srgbClr val="666666"/>
                </a:solidFill>
                <a:latin typeface="Kelson Sans RU" charset="0"/>
                <a:ea typeface="Kelson Sans RU" charset="0"/>
              </a:rPr>
              <a:t>микромассивов</a:t>
            </a:r>
            <a:r>
              <a:rPr lang="ru-RU" sz="1600" b="0" i="0" dirty="0">
                <a:solidFill>
                  <a:srgbClr val="666666"/>
                </a:solidFill>
                <a:latin typeface="Kelson Sans RU" charset="0"/>
                <a:ea typeface="Kelson Sans RU" charset="0"/>
              </a:rPr>
              <a:t>. Эти инструменты позволили исследователям идентифицировать гены в ДНК человека. Ожидается, что со временем это приведет к фундаментальным прорывам в медицинской практике.</a:t>
            </a:r>
            <a:endParaRPr lang="ko-KR" altLang="en-US" sz="1600" dirty="0">
              <a:latin typeface="Kelson Sans RU" charset="0"/>
              <a:ea typeface="Kelson Sans RU" charset="0"/>
            </a:endParaRPr>
          </a:p>
        </p:txBody>
      </p:sp>
      <p:pic>
        <p:nvPicPr>
          <p:cNvPr id="8194" name="Picture 2">
            <a:extLst>
              <a:ext uri="{FF2B5EF4-FFF2-40B4-BE49-F238E27FC236}">
                <a16:creationId xmlns:a16="http://schemas.microsoft.com/office/drawing/2014/main" id="{19003031-9AF4-4226-8E60-BBB52C83E9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1230" y="1692910"/>
            <a:ext cx="10402570" cy="3184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207142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p:nvPr>
        </p:nvSpPr>
        <p:spPr>
          <a:xfrm>
            <a:off x="838200" y="365125"/>
            <a:ext cx="10517505" cy="1327785"/>
          </a:xfrm>
          <a:prstGeom prst="rect">
            <a:avLst/>
          </a:prstGeom>
        </p:spPr>
        <p:txBody>
          <a:bodyPr vert="horz" wrap="square" lIns="91440" tIns="45720" rIns="91440" bIns="45720" numCol="1" anchor="ctr">
            <a:normAutofit fontScale="90000"/>
          </a:bodyPr>
          <a:lstStyle/>
          <a:p>
            <a:pPr marL="0" indent="0" latinLnBrk="0">
              <a:buFontTx/>
              <a:buNone/>
            </a:pPr>
            <a:r>
              <a:rPr lang="ru-RU" sz="4400" dirty="0">
                <a:latin typeface="Kelson Sans RU" charset="0"/>
                <a:ea typeface="Kelson Sans RU" charset="0"/>
              </a:rPr>
              <a:t>1990-е годы до сегодняшнего дня: позитронно-эмиссионная томография (ПЭТ)</a:t>
            </a:r>
            <a:endParaRPr lang="ko-KR" altLang="en-US" sz="4400" dirty="0">
              <a:latin typeface="Kelson Sans RU" charset="0"/>
              <a:ea typeface="Kelson Sans RU" charset="0"/>
            </a:endParaRPr>
          </a:p>
        </p:txBody>
      </p:sp>
      <p:sp>
        <p:nvSpPr>
          <p:cNvPr id="6" name="Rect 0"/>
          <p:cNvSpPr txBox="1">
            <a:spLocks/>
          </p:cNvSpPr>
          <p:nvPr/>
        </p:nvSpPr>
        <p:spPr>
          <a:xfrm>
            <a:off x="951230" y="5069840"/>
            <a:ext cx="10517505" cy="1323340"/>
          </a:xfrm>
          <a:prstGeom prst="rect">
            <a:avLst/>
          </a:prstGeom>
          <a:noFill/>
        </p:spPr>
        <p:txBody>
          <a:bodyPr vert="horz" wrap="square" lIns="91440" tIns="45720" rIns="91440" bIns="45720" numCol="1" anchor="t">
            <a:spAutoFit/>
          </a:bodyPr>
          <a:lstStyle/>
          <a:p>
            <a:pPr marL="0" indent="0" latinLnBrk="0">
              <a:buFontTx/>
              <a:buNone/>
            </a:pPr>
            <a:r>
              <a:rPr lang="ru-RU" sz="1600" b="0" i="0" dirty="0">
                <a:solidFill>
                  <a:srgbClr val="666666"/>
                </a:solidFill>
                <a:latin typeface="Kelson Sans RU" charset="0"/>
                <a:ea typeface="Kelson Sans RU" charset="0"/>
              </a:rPr>
              <a:t>ПЭТ-сканирование - это последний инженерный прорыв в технологии визуализации и важное дополнение к компьютерной томографии и МРТ. Технология ПЭТ позволяет врачам наблюдать метаболические изменения на клеточном уровне с помощью мощных изображений поперечного сечения тела. В настоящее время ПЭТ-сканирование используется для выявления некоторых видов рака, ишемической болезни сердца и заболеваний головного мозга.</a:t>
            </a:r>
            <a:endParaRPr lang="ko-KR" altLang="en-US" sz="1600" dirty="0">
              <a:latin typeface="Kelson Sans RU" charset="0"/>
              <a:ea typeface="Kelson Sans RU" charset="0"/>
            </a:endParaRPr>
          </a:p>
        </p:txBody>
      </p:sp>
      <p:pic>
        <p:nvPicPr>
          <p:cNvPr id="9218" name="Picture 2">
            <a:extLst>
              <a:ext uri="{FF2B5EF4-FFF2-40B4-BE49-F238E27FC236}">
                <a16:creationId xmlns:a16="http://schemas.microsoft.com/office/drawing/2014/main" id="{415205AA-7FB3-42CF-BAA3-A590478D3F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6125" y="1692910"/>
            <a:ext cx="10609580" cy="3248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258831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p:nvPr>
        </p:nvSpPr>
        <p:spPr>
          <a:xfrm>
            <a:off x="838200" y="365125"/>
            <a:ext cx="10517505" cy="1327785"/>
          </a:xfrm>
          <a:prstGeom prst="rect">
            <a:avLst/>
          </a:prstGeom>
        </p:spPr>
        <p:txBody>
          <a:bodyPr vert="horz" wrap="square" lIns="91440" tIns="45720" rIns="91440" bIns="45720" numCol="1" anchor="ctr">
            <a:normAutofit/>
          </a:bodyPr>
          <a:lstStyle/>
          <a:p>
            <a:pPr marL="0" indent="0" latinLnBrk="0">
              <a:buFontTx/>
              <a:buNone/>
            </a:pPr>
            <a:r>
              <a:rPr lang="ru-RU" sz="4400" dirty="0">
                <a:latin typeface="Kelson Sans RU" charset="0"/>
                <a:ea typeface="Kelson Sans RU" charset="0"/>
              </a:rPr>
              <a:t>1990-е годы до сегодняшнего дня: Хирургия под визуальным контролем</a:t>
            </a:r>
            <a:endParaRPr lang="ko-KR" altLang="en-US" sz="4400" dirty="0">
              <a:latin typeface="Kelson Sans RU" charset="0"/>
              <a:ea typeface="Kelson Sans RU" charset="0"/>
            </a:endParaRPr>
          </a:p>
        </p:txBody>
      </p:sp>
      <p:sp>
        <p:nvSpPr>
          <p:cNvPr id="6" name="Rect 0"/>
          <p:cNvSpPr txBox="1">
            <a:spLocks/>
          </p:cNvSpPr>
          <p:nvPr/>
        </p:nvSpPr>
        <p:spPr>
          <a:xfrm>
            <a:off x="951230" y="5069840"/>
            <a:ext cx="10517505" cy="831215"/>
          </a:xfrm>
          <a:prstGeom prst="rect">
            <a:avLst/>
          </a:prstGeom>
          <a:noFill/>
        </p:spPr>
        <p:txBody>
          <a:bodyPr vert="horz" wrap="square" lIns="91440" tIns="45720" rIns="91440" bIns="45720" numCol="1" anchor="t">
            <a:spAutoFit/>
          </a:bodyPr>
          <a:lstStyle/>
          <a:p>
            <a:pPr marL="0" indent="0" latinLnBrk="0">
              <a:buFontTx/>
              <a:buNone/>
            </a:pPr>
            <a:r>
              <a:rPr lang="ru-RU" sz="1600" b="0" i="0" dirty="0">
                <a:solidFill>
                  <a:srgbClr val="666666"/>
                </a:solidFill>
                <a:latin typeface="Kelson Sans RU" charset="0"/>
                <a:ea typeface="Kelson Sans RU" charset="0"/>
              </a:rPr>
              <a:t>Хирургия под визуальным контролем позволяет хирургу использовать технологию визуализации, чтобы точно определить, где требуется разрез или восстановление. Это помогает свести к минимуму повреждение окружающих тканей, способствует более быстрому выздоровлению и снижению заболеваемости пациентов.</a:t>
            </a:r>
            <a:endParaRPr lang="ko-KR" altLang="en-US" sz="1600" dirty="0">
              <a:latin typeface="Kelson Sans RU" charset="0"/>
              <a:ea typeface="Kelson Sans RU" charset="0"/>
            </a:endParaRPr>
          </a:p>
        </p:txBody>
      </p:sp>
      <p:pic>
        <p:nvPicPr>
          <p:cNvPr id="10242" name="Picture 2">
            <a:extLst>
              <a:ext uri="{FF2B5EF4-FFF2-40B4-BE49-F238E27FC236}">
                <a16:creationId xmlns:a16="http://schemas.microsoft.com/office/drawing/2014/main" id="{C57F3DC2-4DA0-481D-AEE8-D2E11D5D33A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1230" y="1692910"/>
            <a:ext cx="10404475" cy="31851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68214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p:nvPr>
        </p:nvSpPr>
        <p:spPr>
          <a:xfrm>
            <a:off x="838200" y="365125"/>
            <a:ext cx="10517505" cy="1327785"/>
          </a:xfrm>
          <a:prstGeom prst="rect">
            <a:avLst/>
          </a:prstGeom>
        </p:spPr>
        <p:txBody>
          <a:bodyPr vert="horz" wrap="square" lIns="91440" tIns="45720" rIns="91440" bIns="45720" numCol="1" anchor="ctr">
            <a:normAutofit fontScale="90000"/>
          </a:bodyPr>
          <a:lstStyle/>
          <a:p>
            <a:pPr marL="0" indent="0" latinLnBrk="0">
              <a:buFontTx/>
              <a:buNone/>
            </a:pPr>
            <a:r>
              <a:rPr lang="ru-RU" sz="4400" dirty="0">
                <a:latin typeface="Kelson Sans RU" charset="0"/>
                <a:ea typeface="Kelson Sans RU" charset="0"/>
              </a:rPr>
              <a:t>1990-е годы до сегодняшнего дня: Оптическая когерентная томография (ОКТ)</a:t>
            </a:r>
            <a:endParaRPr lang="ko-KR" altLang="en-US" sz="4400" dirty="0">
              <a:latin typeface="Kelson Sans RU" charset="0"/>
              <a:ea typeface="Kelson Sans RU" charset="0"/>
            </a:endParaRPr>
          </a:p>
        </p:txBody>
      </p:sp>
      <p:sp>
        <p:nvSpPr>
          <p:cNvPr id="6" name="Rect 0"/>
          <p:cNvSpPr txBox="1">
            <a:spLocks/>
          </p:cNvSpPr>
          <p:nvPr/>
        </p:nvSpPr>
        <p:spPr>
          <a:xfrm>
            <a:off x="951230" y="5069840"/>
            <a:ext cx="10517505" cy="1569720"/>
          </a:xfrm>
          <a:prstGeom prst="rect">
            <a:avLst/>
          </a:prstGeom>
          <a:noFill/>
        </p:spPr>
        <p:txBody>
          <a:bodyPr vert="horz" wrap="square" lIns="91440" tIns="45720" rIns="91440" bIns="45720" numCol="1" anchor="t">
            <a:spAutoFit/>
          </a:bodyPr>
          <a:lstStyle/>
          <a:p>
            <a:pPr marL="0" indent="0" latinLnBrk="0">
              <a:buFontTx/>
              <a:buNone/>
            </a:pPr>
            <a:r>
              <a:rPr lang="ru-RU" sz="1600" b="0" i="0" dirty="0">
                <a:solidFill>
                  <a:srgbClr val="666666"/>
                </a:solidFill>
                <a:latin typeface="Kelson Sans RU" charset="0"/>
                <a:ea typeface="Kelson Sans RU" charset="0"/>
              </a:rPr>
              <a:t>Оптическая когерентная томография или «ОКТ» - это метод получения подповерхностных изображений полупрозрачных или непрозрачных материалов с разрешением, эквивалентным маломощному микроскопу. По сути, это «оптический ультразвук», отображающий отражения внутри ткани для получения изображений поперечного сечения. ОКТ вызывает интерес среди медицинского сообщества, поскольку позволяет получать изображения морфологии тканей с гораздо более высоким разрешением (лучше, чем 10 мкм), чем другие методы визуализации, такие как МРТ или ультразвук.</a:t>
            </a:r>
            <a:endParaRPr lang="ko-KR" altLang="en-US" sz="1600" dirty="0">
              <a:latin typeface="Kelson Sans RU" charset="0"/>
              <a:ea typeface="Kelson Sans RU" charset="0"/>
            </a:endParaRPr>
          </a:p>
        </p:txBody>
      </p:sp>
      <p:pic>
        <p:nvPicPr>
          <p:cNvPr id="11266" name="Picture 2">
            <a:extLst>
              <a:ext uri="{FF2B5EF4-FFF2-40B4-BE49-F238E27FC236}">
                <a16:creationId xmlns:a16="http://schemas.microsoft.com/office/drawing/2014/main" id="{1A0BB622-E4D5-4B45-8AFA-B65AEDE9A2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565275"/>
            <a:ext cx="10630535" cy="3254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473034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p:nvPr>
        </p:nvSpPr>
        <p:spPr>
          <a:xfrm>
            <a:off x="838200" y="365125"/>
            <a:ext cx="10518140" cy="1328420"/>
          </a:xfrm>
          <a:prstGeom prst="rect">
            <a:avLst/>
          </a:prstGeom>
        </p:spPr>
        <p:txBody>
          <a:bodyPr vert="horz" wrap="square" lIns="91440" tIns="45720" rIns="91440" bIns="45720" numCol="1" anchor="ctr">
            <a:normAutofit/>
          </a:bodyPr>
          <a:lstStyle/>
          <a:p>
            <a:pPr marL="0" indent="0" latinLnBrk="0">
              <a:buFontTx/>
              <a:buNone/>
            </a:pPr>
            <a:r>
              <a:rPr lang="ru-RU" sz="4400">
                <a:latin typeface="Kelson Sans RU" charset="0"/>
                <a:ea typeface="Kelson Sans RU" charset="0"/>
              </a:rPr>
              <a:t>1990-е годы до сегодняшнего дня: Наномедицина</a:t>
            </a:r>
            <a:endParaRPr lang="ko-KR" altLang="en-US" sz="4400">
              <a:latin typeface="Kelson Sans RU" charset="0"/>
              <a:ea typeface="Kelson Sans RU" charset="0"/>
            </a:endParaRPr>
          </a:p>
        </p:txBody>
      </p:sp>
      <p:sp>
        <p:nvSpPr>
          <p:cNvPr id="6" name="Rect 0"/>
          <p:cNvSpPr txBox="1">
            <a:spLocks/>
          </p:cNvSpPr>
          <p:nvPr/>
        </p:nvSpPr>
        <p:spPr>
          <a:xfrm>
            <a:off x="951230" y="5069840"/>
            <a:ext cx="10518140" cy="1077595"/>
          </a:xfrm>
          <a:prstGeom prst="rect">
            <a:avLst/>
          </a:prstGeom>
          <a:noFill/>
        </p:spPr>
        <p:txBody>
          <a:bodyPr vert="horz" wrap="square" lIns="91440" tIns="45720" rIns="91440" bIns="45720" numCol="1" anchor="t">
            <a:spAutoFit/>
          </a:bodyPr>
          <a:lstStyle/>
          <a:p>
            <a:pPr marL="0" indent="0" latinLnBrk="0">
              <a:buFontTx/>
              <a:buNone/>
            </a:pPr>
            <a:r>
              <a:rPr lang="ru-RU" sz="1600" b="0" i="0">
                <a:solidFill>
                  <a:srgbClr val="666666"/>
                </a:solidFill>
                <a:latin typeface="Kelson Sans RU" charset="0"/>
                <a:ea typeface="Kelson Sans RU" charset="0"/>
              </a:rPr>
              <a:t>Сегодня в медицине наметились два основных пути использования наночастиц. </a:t>
            </a:r>
            <a:endParaRPr lang="ko-KR" altLang="en-US" sz="1600" b="0" i="0">
              <a:solidFill>
                <a:srgbClr val="666666"/>
              </a:solidFill>
              <a:latin typeface="Kelson Sans RU" charset="0"/>
              <a:ea typeface="Kelson Sans RU" charset="0"/>
            </a:endParaRPr>
          </a:p>
          <a:p>
            <a:pPr marL="0" indent="0" latinLnBrk="0">
              <a:buFontTx/>
              <a:buNone/>
            </a:pPr>
            <a:r>
              <a:rPr lang="ru-RU" sz="1600" b="0" i="0">
                <a:solidFill>
                  <a:srgbClr val="666666"/>
                </a:solidFill>
                <a:latin typeface="Kelson Sans RU" charset="0"/>
                <a:ea typeface="Kelson Sans RU" charset="0"/>
              </a:rPr>
              <a:t>Одним из них является диагностика заболеваний на максимально ранней стадии.</a:t>
            </a:r>
            <a:endParaRPr lang="ko-KR" altLang="en-US" sz="1600" b="0" i="0">
              <a:solidFill>
                <a:srgbClr val="666666"/>
              </a:solidFill>
              <a:latin typeface="Kelson Sans RU" charset="0"/>
              <a:ea typeface="Kelson Sans RU" charset="0"/>
            </a:endParaRPr>
          </a:p>
          <a:p>
            <a:pPr marL="0" indent="0" latinLnBrk="0">
              <a:buFontTx/>
              <a:buNone/>
            </a:pPr>
            <a:r>
              <a:rPr lang="ru-RU" sz="1600" b="0" i="0">
                <a:solidFill>
                  <a:srgbClr val="666666"/>
                </a:solidFill>
                <a:latin typeface="Kelson Sans RU" charset="0"/>
                <a:ea typeface="Kelson Sans RU" charset="0"/>
              </a:rPr>
              <a:t>Вторым — доставка нужных химических веществ в поврежденные места организма и использование их там для лечения.</a:t>
            </a:r>
            <a:endParaRPr lang="ko-KR" altLang="en-US" sz="1600" b="0" i="0">
              <a:solidFill>
                <a:srgbClr val="666666"/>
              </a:solidFill>
              <a:latin typeface="Kelson Sans RU" charset="0"/>
              <a:ea typeface="Kelson Sans RU" charset="0"/>
            </a:endParaRPr>
          </a:p>
        </p:txBody>
      </p:sp>
      <p:pic>
        <p:nvPicPr>
          <p:cNvPr id="7" name="Рисунок 26"/>
          <p:cNvPicPr>
            <a:picLocks noChangeAspect="1"/>
          </p:cNvPicPr>
          <p:nvPr/>
        </p:nvPicPr>
        <p:blipFill rotWithShape="1">
          <a:blip r:embed="rId2" cstate="print">
            <a:extLst>
              <a:ext uri="{28A0092B-C50C-407E-A947-70E740481C1C}">
                <a14:useLocalDpi xmlns:a14="http://schemas.microsoft.com/office/drawing/2010/main" val="0"/>
              </a:ext>
            </a:extLst>
          </a:blip>
          <a:stretch>
            <a:fillRect/>
          </a:stretch>
        </p:blipFill>
        <p:spPr>
          <a:xfrm>
            <a:off x="942975" y="1695450"/>
            <a:ext cx="10411460" cy="2924810"/>
          </a:xfrm>
          <a:prstGeom prst="rect">
            <a:avLst/>
          </a:prstGeom>
          <a:noFill/>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p:nvPr>
        </p:nvSpPr>
        <p:spPr>
          <a:xfrm>
            <a:off x="838200" y="365125"/>
            <a:ext cx="10518140" cy="1328420"/>
          </a:xfrm>
          <a:prstGeom prst="rect">
            <a:avLst/>
          </a:prstGeom>
        </p:spPr>
        <p:txBody>
          <a:bodyPr vert="horz" wrap="square" lIns="91440" tIns="45720" rIns="91440" bIns="45720" numCol="1" anchor="ctr">
            <a:normAutofit/>
          </a:bodyPr>
          <a:lstStyle/>
          <a:p>
            <a:pPr marL="0" indent="0" latinLnBrk="0">
              <a:buFontTx/>
              <a:buNone/>
            </a:pPr>
            <a:r>
              <a:rPr lang="ru-RU" sz="4400">
                <a:latin typeface="Kelson Sans RU" charset="0"/>
                <a:ea typeface="Kelson Sans RU" charset="0"/>
              </a:rPr>
              <a:t>1990-е годы до сегодняшнего дня: нейронные сети и ИИ</a:t>
            </a:r>
            <a:endParaRPr lang="ko-KR" altLang="en-US" sz="4400">
              <a:latin typeface="Kelson Sans RU" charset="0"/>
              <a:ea typeface="Kelson Sans RU" charset="0"/>
            </a:endParaRPr>
          </a:p>
        </p:txBody>
      </p:sp>
      <p:sp>
        <p:nvSpPr>
          <p:cNvPr id="6" name="Rect 0"/>
          <p:cNvSpPr txBox="1">
            <a:spLocks/>
          </p:cNvSpPr>
          <p:nvPr/>
        </p:nvSpPr>
        <p:spPr>
          <a:xfrm>
            <a:off x="951230" y="5069840"/>
            <a:ext cx="10518140" cy="831215"/>
          </a:xfrm>
          <a:prstGeom prst="rect">
            <a:avLst/>
          </a:prstGeom>
          <a:noFill/>
        </p:spPr>
        <p:txBody>
          <a:bodyPr vert="horz" wrap="square" lIns="91440" tIns="45720" rIns="91440" bIns="45720" numCol="1" anchor="t">
            <a:spAutoFit/>
          </a:bodyPr>
          <a:lstStyle/>
          <a:p>
            <a:pPr marL="0" indent="0" latinLnBrk="0">
              <a:buFontTx/>
              <a:buNone/>
            </a:pPr>
            <a:r>
              <a:rPr lang="ru-RU" sz="1600" b="0" i="0">
                <a:solidFill>
                  <a:srgbClr val="666666"/>
                </a:solidFill>
                <a:latin typeface="Kelson Sans RU" charset="0"/>
                <a:ea typeface="Kelson Sans RU" charset="0"/>
              </a:rPr>
              <a:t>Нейронные сети представляют собой нелинейные системы, позволяющие гораздо лучше классифицировать данные, чем обычно используемые линейные методы. В приложении к медицинской диагностике они дают возможность значительно повысить специфичность метода, не снижая его чувствительности.</a:t>
            </a:r>
            <a:endParaRPr lang="ko-KR" altLang="en-US" sz="1600" b="0" i="0">
              <a:solidFill>
                <a:srgbClr val="666666"/>
              </a:solidFill>
              <a:latin typeface="Kelson Sans RU" charset="0"/>
              <a:ea typeface="Kelson Sans RU" charset="0"/>
            </a:endParaRPr>
          </a:p>
        </p:txBody>
      </p:sp>
      <p:pic>
        <p:nvPicPr>
          <p:cNvPr id="7" name="Рисунок 27"/>
          <p:cNvPicPr>
            <a:picLocks noChangeAspect="1"/>
          </p:cNvPicPr>
          <p:nvPr/>
        </p:nvPicPr>
        <p:blipFill rotWithShape="1">
          <a:blip r:embed="rId2" cstate="print">
            <a:extLst>
              <a:ext uri="{28A0092B-C50C-407E-A947-70E740481C1C}">
                <a14:useLocalDpi xmlns:a14="http://schemas.microsoft.com/office/drawing/2010/main" val="0"/>
              </a:ext>
            </a:extLst>
          </a:blip>
          <a:stretch>
            <a:fillRect/>
          </a:stretch>
        </p:blipFill>
        <p:spPr>
          <a:xfrm>
            <a:off x="838200" y="1695450"/>
            <a:ext cx="10525760" cy="3143885"/>
          </a:xfrm>
          <a:prstGeom prst="rect">
            <a:avLst/>
          </a:prstGeom>
          <a:noFill/>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p:nvPr>
        </p:nvSpPr>
        <p:spPr>
          <a:xfrm>
            <a:off x="838200" y="365125"/>
            <a:ext cx="10518140" cy="1328420"/>
          </a:xfrm>
          <a:prstGeom prst="rect">
            <a:avLst/>
          </a:prstGeom>
        </p:spPr>
        <p:txBody>
          <a:bodyPr vert="horz" wrap="square" lIns="91440" tIns="45720" rIns="91440" bIns="45720" numCol="1" anchor="ctr">
            <a:normAutofit/>
          </a:bodyPr>
          <a:lstStyle/>
          <a:p>
            <a:pPr marL="0" indent="0" latinLnBrk="0">
              <a:buFontTx/>
              <a:buNone/>
            </a:pPr>
            <a:r>
              <a:rPr lang="ru-RU" sz="4400">
                <a:latin typeface="Kelson Sans RU" charset="0"/>
                <a:ea typeface="Kelson Sans RU" charset="0"/>
              </a:rPr>
              <a:t>1990-е годы до сегодняшнего дня: телемедицина</a:t>
            </a:r>
            <a:endParaRPr lang="ko-KR" altLang="en-US" sz="4400">
              <a:latin typeface="Kelson Sans RU" charset="0"/>
              <a:ea typeface="Kelson Sans RU" charset="0"/>
            </a:endParaRPr>
          </a:p>
        </p:txBody>
      </p:sp>
      <p:sp>
        <p:nvSpPr>
          <p:cNvPr id="6" name="Rect 0"/>
          <p:cNvSpPr txBox="1">
            <a:spLocks/>
          </p:cNvSpPr>
          <p:nvPr/>
        </p:nvSpPr>
        <p:spPr>
          <a:xfrm>
            <a:off x="1017905" y="5355590"/>
            <a:ext cx="10518140" cy="831215"/>
          </a:xfrm>
          <a:prstGeom prst="rect">
            <a:avLst/>
          </a:prstGeom>
          <a:noFill/>
        </p:spPr>
        <p:txBody>
          <a:bodyPr vert="horz" wrap="square" lIns="91440" tIns="45720" rIns="91440" bIns="45720" numCol="1" anchor="t">
            <a:spAutoFit/>
          </a:bodyPr>
          <a:lstStyle/>
          <a:p>
            <a:pPr marL="0" indent="0" latinLnBrk="0">
              <a:buFontTx/>
              <a:buNone/>
            </a:pPr>
            <a:r>
              <a:rPr lang="ru-RU" sz="1600" b="0" i="0">
                <a:solidFill>
                  <a:srgbClr val="666666"/>
                </a:solidFill>
                <a:latin typeface="Kelson Sans RU" charset="0"/>
                <a:ea typeface="Kelson Sans RU" charset="0"/>
              </a:rPr>
              <a:t>Телемедицина — использование компьютерных и телекоммуникационных технологий для обмена медицинской информацией. Является одним из наиболее быстро растущих сегментов здравоохранения в мире (около 20 % в год). </a:t>
            </a:r>
            <a:endParaRPr lang="ko-KR" altLang="en-US" sz="1600" b="0" i="0">
              <a:solidFill>
                <a:srgbClr val="666666"/>
              </a:solidFill>
              <a:latin typeface="Kelson Sans RU" charset="0"/>
              <a:ea typeface="Kelson Sans RU" charset="0"/>
            </a:endParaRPr>
          </a:p>
        </p:txBody>
      </p:sp>
      <p:pic>
        <p:nvPicPr>
          <p:cNvPr id="7" name="Рисунок 28"/>
          <p:cNvPicPr>
            <a:picLocks noChangeAspect="1"/>
          </p:cNvPicPr>
          <p:nvPr/>
        </p:nvPicPr>
        <p:blipFill rotWithShape="1">
          <a:blip r:embed="rId2" cstate="print">
            <a:extLst>
              <a:ext uri="{28A0092B-C50C-407E-A947-70E740481C1C}">
                <a14:useLocalDpi xmlns:a14="http://schemas.microsoft.com/office/drawing/2010/main" val="0"/>
              </a:ext>
            </a:extLst>
          </a:blip>
          <a:stretch>
            <a:fillRect/>
          </a:stretch>
        </p:blipFill>
        <p:spPr>
          <a:xfrm>
            <a:off x="6362700" y="2200275"/>
            <a:ext cx="4391660" cy="2715260"/>
          </a:xfrm>
          <a:prstGeom prst="rect">
            <a:avLst/>
          </a:prstGeom>
          <a:noFill/>
        </p:spPr>
      </p:pic>
      <p:pic>
        <p:nvPicPr>
          <p:cNvPr id="8" name="Рисунок 29"/>
          <p:cNvPicPr>
            <a:picLocks noChangeAspect="1"/>
          </p:cNvPicPr>
          <p:nvPr/>
        </p:nvPicPr>
        <p:blipFill rotWithShape="1">
          <a:blip r:embed="rId3" cstate="print">
            <a:extLst>
              <a:ext uri="{28A0092B-C50C-407E-A947-70E740481C1C}">
                <a14:useLocalDpi xmlns:a14="http://schemas.microsoft.com/office/drawing/2010/main" val="0"/>
              </a:ext>
            </a:extLst>
          </a:blip>
          <a:stretch>
            <a:fillRect/>
          </a:stretch>
        </p:blipFill>
        <p:spPr>
          <a:xfrm>
            <a:off x="1114425" y="2200275"/>
            <a:ext cx="4848860" cy="2715260"/>
          </a:xfrm>
          <a:prstGeom prst="rect">
            <a:avLst/>
          </a:prstGeom>
          <a:noFill/>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p:nvPr>
        </p:nvSpPr>
        <p:spPr>
          <a:xfrm>
            <a:off x="838200" y="365125"/>
            <a:ext cx="10516235" cy="1326515"/>
          </a:xfrm>
          <a:prstGeom prst="rect">
            <a:avLst/>
          </a:prstGeom>
        </p:spPr>
        <p:txBody>
          <a:bodyPr vert="horz" wrap="square" lIns="91440" tIns="45720" rIns="91440" bIns="45720" numCol="1" anchor="ctr">
            <a:normAutofit/>
          </a:bodyPr>
          <a:lstStyle/>
          <a:p>
            <a:pPr marL="0" indent="0" rtl="0" latinLnBrk="0">
              <a:buFontTx/>
              <a:buNone/>
            </a:pPr>
            <a:r>
              <a:rPr sz="2850" b="0" i="0">
                <a:solidFill>
                  <a:srgbClr val="212121"/>
                </a:solidFill>
                <a:latin typeface="Times New Roman" charset="0"/>
                <a:ea typeface="Merriweather" charset="0"/>
              </a:rPr>
              <a:t>Кафедра «Биоинженерия и ядерная медицина»</a:t>
            </a:r>
            <a:endParaRPr lang="ko-KR" altLang="en-US"/>
          </a:p>
        </p:txBody>
      </p:sp>
      <p:sp>
        <p:nvSpPr>
          <p:cNvPr id="3" name="Content Placeholder 2"/>
          <p:cNvSpPr txBox="1">
            <a:spLocks noGrp="1"/>
          </p:cNvSpPr>
          <p:nvPr>
            <p:ph idx="1"/>
          </p:nvPr>
        </p:nvSpPr>
        <p:spPr>
          <a:xfrm>
            <a:off x="838200" y="1825625"/>
            <a:ext cx="10516235" cy="4352290"/>
          </a:xfrm>
          <a:prstGeom prst="rect">
            <a:avLst/>
          </a:prstGeom>
        </p:spPr>
        <p:txBody>
          <a:bodyPr vert="horz" wrap="square" lIns="91440" tIns="45720" rIns="91440" bIns="45720" numCol="1" anchor="t">
            <a:normAutofit/>
          </a:bodyPr>
          <a:lstStyle/>
          <a:p>
            <a:pPr marL="228600" indent="-228600" latinLnBrk="0">
              <a:buFont typeface="Segoe UI"/>
              <a:buChar char="•"/>
            </a:pPr>
            <a:r>
              <a:rPr lang="en-US" sz="2800" dirty="0">
                <a:latin typeface="Calibri" charset="0"/>
                <a:ea typeface="Calibri" charset="0"/>
                <a:cs typeface="+mn-cs"/>
                <a:hlinkClick r:id="rId2"/>
              </a:rPr>
              <a:t>https://www.nntu.ru/structure/view/podrazdeleniya/kafedra-bioinzheneriya-i-yadernaya-medicina</a:t>
            </a:r>
            <a:endParaRPr lang="ru-RU" sz="2800" dirty="0">
              <a:latin typeface="Calibri" charset="0"/>
              <a:ea typeface="Calibri" charset="0"/>
              <a:cs typeface="+mn-cs"/>
            </a:endParaRPr>
          </a:p>
          <a:p>
            <a:pPr marL="228600" indent="-228600" latinLnBrk="0">
              <a:buFont typeface="Segoe UI"/>
              <a:buChar char="•"/>
            </a:pPr>
            <a:endParaRPr lang="ru-RU" altLang="ko-KR" dirty="0">
              <a:latin typeface="Calibri" charset="0"/>
            </a:endParaRPr>
          </a:p>
          <a:p>
            <a:pPr marL="228600" indent="-228600" latinLnBrk="0">
              <a:buFont typeface="Segoe UI"/>
              <a:buChar char="•"/>
            </a:pPr>
            <a:r>
              <a:rPr lang="ru-RU" altLang="ko-KR" dirty="0">
                <a:latin typeface="Calibri" charset="0"/>
              </a:rPr>
              <a:t>ПРАКТИКА – медицинское оборудование - обзор</a:t>
            </a:r>
            <a:endParaRPr lang="ko-KR" altLang="en-US" dirty="0"/>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txBox="1">
            <a:spLocks noGrp="1"/>
          </p:cNvSpPr>
          <p:nvPr>
            <p:ph idx="1"/>
          </p:nvPr>
        </p:nvSpPr>
        <p:spPr>
          <a:xfrm>
            <a:off x="838200" y="2386965"/>
            <a:ext cx="10516235" cy="4437380"/>
          </a:xfrm>
          <a:prstGeom prst="rect">
            <a:avLst/>
          </a:prstGeom>
        </p:spPr>
        <p:txBody>
          <a:bodyPr vert="horz" wrap="square" lIns="91440" tIns="45720" rIns="91440" bIns="45720" numCol="1" anchor="t">
            <a:normAutofit/>
          </a:bodyPr>
          <a:lstStyle/>
          <a:p>
            <a:pPr marL="228600" indent="-228600" latinLnBrk="0">
              <a:buFontTx/>
              <a:buNone/>
            </a:pPr>
            <a:r>
              <a:rPr lang="ru-RU" sz="1800" b="0" dirty="0">
                <a:latin typeface="Kelson Sans RU" charset="0"/>
                <a:ea typeface="Kelson Sans RU" charset="0"/>
              </a:rPr>
              <a:t>2007 год - </a:t>
            </a:r>
            <a:r>
              <a:rPr sz="1800" b="0" i="0" dirty="0">
                <a:solidFill>
                  <a:srgbClr val="555555"/>
                </a:solidFill>
                <a:latin typeface="Kelson Sans RU" charset="0"/>
                <a:ea typeface="Kelson Sans RU" charset="0"/>
              </a:rPr>
              <a:t> </a:t>
            </a:r>
            <a:r>
              <a:rPr sz="1800" b="0" i="0" dirty="0" err="1">
                <a:solidFill>
                  <a:srgbClr val="555555"/>
                </a:solidFill>
                <a:latin typeface="Kelson Sans RU" charset="0"/>
                <a:ea typeface="Kelson Sans RU" charset="0"/>
              </a:rPr>
              <a:t>на</a:t>
            </a:r>
            <a:r>
              <a:rPr sz="1800" b="0" i="0" dirty="0">
                <a:solidFill>
                  <a:srgbClr val="555555"/>
                </a:solidFill>
                <a:latin typeface="Kelson Sans RU" charset="0"/>
                <a:ea typeface="Kelson Sans RU" charset="0"/>
              </a:rPr>
              <a:t> </a:t>
            </a:r>
            <a:r>
              <a:rPr sz="1800" b="0" i="0" dirty="0" err="1">
                <a:solidFill>
                  <a:srgbClr val="555555"/>
                </a:solidFill>
                <a:latin typeface="Kelson Sans RU" charset="0"/>
                <a:ea typeface="Kelson Sans RU" charset="0"/>
              </a:rPr>
              <a:t>базе</a:t>
            </a:r>
            <a:r>
              <a:rPr sz="1800" b="0" i="0" dirty="0">
                <a:solidFill>
                  <a:srgbClr val="555555"/>
                </a:solidFill>
                <a:latin typeface="Kelson Sans RU" charset="0"/>
                <a:ea typeface="Kelson Sans RU" charset="0"/>
              </a:rPr>
              <a:t> </a:t>
            </a:r>
            <a:r>
              <a:rPr sz="1800" b="0" i="0" dirty="0" err="1">
                <a:solidFill>
                  <a:srgbClr val="555555"/>
                </a:solidFill>
                <a:latin typeface="Kelson Sans RU" charset="0"/>
                <a:ea typeface="Kelson Sans RU" charset="0"/>
              </a:rPr>
              <a:t>Института</a:t>
            </a:r>
            <a:r>
              <a:rPr sz="1800" b="0" i="0" dirty="0">
                <a:solidFill>
                  <a:srgbClr val="555555"/>
                </a:solidFill>
                <a:latin typeface="Kelson Sans RU" charset="0"/>
                <a:ea typeface="Kelson Sans RU" charset="0"/>
              </a:rPr>
              <a:t> </a:t>
            </a:r>
            <a:r>
              <a:rPr sz="1800" b="0" i="0" dirty="0" err="1">
                <a:solidFill>
                  <a:srgbClr val="555555"/>
                </a:solidFill>
                <a:latin typeface="Kelson Sans RU" charset="0"/>
                <a:ea typeface="Kelson Sans RU" charset="0"/>
              </a:rPr>
              <a:t>биохимии</a:t>
            </a:r>
            <a:r>
              <a:rPr sz="1800" b="0" i="0" dirty="0">
                <a:solidFill>
                  <a:srgbClr val="555555"/>
                </a:solidFill>
                <a:latin typeface="Kelson Sans RU" charset="0"/>
                <a:ea typeface="Kelson Sans RU" charset="0"/>
              </a:rPr>
              <a:t> </a:t>
            </a:r>
            <a:r>
              <a:rPr sz="1800" b="0" i="0" dirty="0" err="1">
                <a:solidFill>
                  <a:srgbClr val="555555"/>
                </a:solidFill>
                <a:latin typeface="Kelson Sans RU" charset="0"/>
                <a:ea typeface="Kelson Sans RU" charset="0"/>
              </a:rPr>
              <a:t>им.А.Н.Баха</a:t>
            </a:r>
            <a:r>
              <a:rPr sz="1800" b="0" i="0" dirty="0">
                <a:solidFill>
                  <a:srgbClr val="555555"/>
                </a:solidFill>
                <a:latin typeface="Kelson Sans RU" charset="0"/>
                <a:ea typeface="Kelson Sans RU" charset="0"/>
              </a:rPr>
              <a:t> в ФИЦ </a:t>
            </a:r>
            <a:r>
              <a:rPr sz="1800" b="0" i="0" dirty="0" err="1">
                <a:solidFill>
                  <a:srgbClr val="555555"/>
                </a:solidFill>
                <a:latin typeface="Kelson Sans RU" charset="0"/>
                <a:ea typeface="Kelson Sans RU" charset="0"/>
              </a:rPr>
              <a:t>Биотехнологии</a:t>
            </a:r>
            <a:r>
              <a:rPr sz="1800" b="0" i="0" dirty="0">
                <a:solidFill>
                  <a:srgbClr val="555555"/>
                </a:solidFill>
                <a:latin typeface="Kelson Sans RU" charset="0"/>
                <a:ea typeface="Kelson Sans RU" charset="0"/>
              </a:rPr>
              <a:t> РАН </a:t>
            </a:r>
            <a:r>
              <a:rPr sz="1800" b="0" i="0" dirty="0" err="1">
                <a:solidFill>
                  <a:srgbClr val="555555"/>
                </a:solidFill>
                <a:latin typeface="Kelson Sans RU" charset="0"/>
                <a:ea typeface="Kelson Sans RU" charset="0"/>
              </a:rPr>
              <a:t>начинает</a:t>
            </a:r>
            <a:r>
              <a:rPr sz="1800" b="0" i="0" dirty="0">
                <a:solidFill>
                  <a:srgbClr val="555555"/>
                </a:solidFill>
                <a:latin typeface="Kelson Sans RU" charset="0"/>
                <a:ea typeface="Kelson Sans RU" charset="0"/>
              </a:rPr>
              <a:t> </a:t>
            </a:r>
            <a:r>
              <a:rPr sz="1800" b="0" i="0" dirty="0" err="1">
                <a:solidFill>
                  <a:srgbClr val="555555"/>
                </a:solidFill>
                <a:latin typeface="Kelson Sans RU" charset="0"/>
                <a:ea typeface="Kelson Sans RU" charset="0"/>
              </a:rPr>
              <a:t>функционировать</a:t>
            </a:r>
            <a:r>
              <a:rPr sz="1800" b="0" i="0" dirty="0">
                <a:solidFill>
                  <a:srgbClr val="555555"/>
                </a:solidFill>
                <a:latin typeface="Kelson Sans RU" charset="0"/>
                <a:ea typeface="Kelson Sans RU" charset="0"/>
              </a:rPr>
              <a:t> </a:t>
            </a:r>
            <a:r>
              <a:rPr sz="1800" b="0" i="0" dirty="0" err="1">
                <a:solidFill>
                  <a:srgbClr val="555555"/>
                </a:solidFill>
                <a:latin typeface="Kelson Sans RU" charset="0"/>
                <a:ea typeface="Kelson Sans RU" charset="0"/>
              </a:rPr>
              <a:t>центр</a:t>
            </a:r>
            <a:r>
              <a:rPr sz="1800" b="0" i="0" dirty="0">
                <a:solidFill>
                  <a:srgbClr val="555555"/>
                </a:solidFill>
                <a:latin typeface="Kelson Sans RU" charset="0"/>
                <a:ea typeface="Kelson Sans RU" charset="0"/>
              </a:rPr>
              <a:t> </a:t>
            </a:r>
            <a:r>
              <a:rPr sz="1800" b="0" i="0" dirty="0" err="1">
                <a:solidFill>
                  <a:srgbClr val="555555"/>
                </a:solidFill>
                <a:latin typeface="Kelson Sans RU" charset="0"/>
                <a:ea typeface="Kelson Sans RU" charset="0"/>
              </a:rPr>
              <a:t>коллективного</a:t>
            </a:r>
            <a:r>
              <a:rPr sz="1800" b="0" i="0" dirty="0">
                <a:solidFill>
                  <a:srgbClr val="555555"/>
                </a:solidFill>
                <a:latin typeface="Kelson Sans RU" charset="0"/>
                <a:ea typeface="Kelson Sans RU" charset="0"/>
              </a:rPr>
              <a:t> </a:t>
            </a:r>
            <a:r>
              <a:rPr sz="1800" b="0" i="0" dirty="0" err="1">
                <a:solidFill>
                  <a:srgbClr val="555555"/>
                </a:solidFill>
                <a:latin typeface="Kelson Sans RU" charset="0"/>
                <a:ea typeface="Kelson Sans RU" charset="0"/>
              </a:rPr>
              <a:t>пользования</a:t>
            </a:r>
            <a:r>
              <a:rPr sz="1800" b="0" i="0" dirty="0">
                <a:solidFill>
                  <a:srgbClr val="555555"/>
                </a:solidFill>
                <a:latin typeface="Kelson Sans RU" charset="0"/>
                <a:ea typeface="Kelson Sans RU" charset="0"/>
              </a:rPr>
              <a:t> </a:t>
            </a:r>
            <a:r>
              <a:rPr sz="1800" b="0" i="0" dirty="0" err="1">
                <a:solidFill>
                  <a:srgbClr val="555555"/>
                </a:solidFill>
                <a:latin typeface="Kelson Sans RU" charset="0"/>
                <a:ea typeface="Kelson Sans RU" charset="0"/>
              </a:rPr>
              <a:t>научным</a:t>
            </a:r>
            <a:r>
              <a:rPr sz="1800" b="0" i="0" dirty="0">
                <a:solidFill>
                  <a:srgbClr val="555555"/>
                </a:solidFill>
                <a:latin typeface="Kelson Sans RU" charset="0"/>
                <a:ea typeface="Kelson Sans RU" charset="0"/>
              </a:rPr>
              <a:t> </a:t>
            </a:r>
            <a:r>
              <a:rPr sz="1800" b="0" i="0" dirty="0" err="1">
                <a:solidFill>
                  <a:srgbClr val="555555"/>
                </a:solidFill>
                <a:latin typeface="Kelson Sans RU" charset="0"/>
                <a:ea typeface="Kelson Sans RU" charset="0"/>
              </a:rPr>
              <a:t>оборудованием</a:t>
            </a:r>
            <a:r>
              <a:rPr sz="1800" b="0" i="0" dirty="0">
                <a:solidFill>
                  <a:srgbClr val="555555"/>
                </a:solidFill>
                <a:latin typeface="Kelson Sans RU" charset="0"/>
                <a:ea typeface="Kelson Sans RU" charset="0"/>
              </a:rPr>
              <a:t> «</a:t>
            </a:r>
            <a:r>
              <a:rPr sz="1800" b="0" i="0" dirty="0" err="1">
                <a:solidFill>
                  <a:srgbClr val="555555"/>
                </a:solidFill>
                <a:latin typeface="Kelson Sans RU" charset="0"/>
                <a:ea typeface="Kelson Sans RU" charset="0"/>
              </a:rPr>
              <a:t>Промышленные</a:t>
            </a:r>
            <a:r>
              <a:rPr sz="1800" b="0" i="0" dirty="0">
                <a:solidFill>
                  <a:srgbClr val="555555"/>
                </a:solidFill>
                <a:latin typeface="Kelson Sans RU" charset="0"/>
                <a:ea typeface="Kelson Sans RU" charset="0"/>
              </a:rPr>
              <a:t> </a:t>
            </a:r>
            <a:r>
              <a:rPr sz="1800" b="0" i="0" dirty="0" err="1">
                <a:solidFill>
                  <a:srgbClr val="555555"/>
                </a:solidFill>
                <a:latin typeface="Kelson Sans RU" charset="0"/>
                <a:ea typeface="Kelson Sans RU" charset="0"/>
              </a:rPr>
              <a:t>биотехнологии</a:t>
            </a:r>
            <a:r>
              <a:rPr sz="1800" b="0" i="0" dirty="0">
                <a:solidFill>
                  <a:srgbClr val="555555"/>
                </a:solidFill>
                <a:latin typeface="Kelson Sans RU" charset="0"/>
                <a:ea typeface="Kelson Sans RU" charset="0"/>
              </a:rPr>
              <a:t>»</a:t>
            </a:r>
            <a:endParaRPr lang="ko-KR" altLang="en-US" sz="1800" b="0" i="0" dirty="0">
              <a:solidFill>
                <a:srgbClr val="555555"/>
              </a:solidFill>
              <a:latin typeface="Kelson Sans RU" charset="0"/>
              <a:ea typeface="Kelson Sans RU" charset="0"/>
            </a:endParaRPr>
          </a:p>
          <a:p>
            <a:pPr marL="254000" indent="-254000" latinLnBrk="0">
              <a:buClr>
                <a:srgbClr val="555555"/>
              </a:buClr>
              <a:buFont typeface="Wingdings"/>
              <a:buChar char=""/>
            </a:pPr>
            <a:r>
              <a:rPr sz="1800" b="0" i="0" dirty="0">
                <a:solidFill>
                  <a:srgbClr val="555555"/>
                </a:solidFill>
                <a:latin typeface="Kelson Sans RU" charset="0"/>
                <a:ea typeface="Kelson Sans RU" charset="0"/>
              </a:rPr>
              <a:t>  </a:t>
            </a:r>
            <a:r>
              <a:rPr sz="1800" b="0" i="0" dirty="0" err="1">
                <a:solidFill>
                  <a:srgbClr val="555555"/>
                </a:solidFill>
                <a:latin typeface="Kelson Sans RU" charset="0"/>
                <a:ea typeface="Kelson Sans RU" charset="0"/>
              </a:rPr>
              <a:t>Отделение</a:t>
            </a:r>
            <a:r>
              <a:rPr sz="1800" b="0" i="0" dirty="0">
                <a:solidFill>
                  <a:srgbClr val="555555"/>
                </a:solidFill>
                <a:latin typeface="Kelson Sans RU" charset="0"/>
                <a:ea typeface="Kelson Sans RU" charset="0"/>
              </a:rPr>
              <a:t> </a:t>
            </a:r>
            <a:r>
              <a:rPr sz="1800" b="0" i="0" dirty="0" err="1">
                <a:solidFill>
                  <a:srgbClr val="555555"/>
                </a:solidFill>
                <a:latin typeface="Kelson Sans RU" charset="0"/>
                <a:ea typeface="Kelson Sans RU" charset="0"/>
              </a:rPr>
              <a:t>хроматографических</a:t>
            </a:r>
            <a:r>
              <a:rPr sz="1800" b="0" i="0" dirty="0">
                <a:solidFill>
                  <a:srgbClr val="555555"/>
                </a:solidFill>
                <a:latin typeface="Kelson Sans RU" charset="0"/>
                <a:ea typeface="Kelson Sans RU" charset="0"/>
              </a:rPr>
              <a:t> </a:t>
            </a:r>
            <a:r>
              <a:rPr sz="1800" b="0" i="0" dirty="0" err="1">
                <a:solidFill>
                  <a:srgbClr val="555555"/>
                </a:solidFill>
                <a:latin typeface="Kelson Sans RU" charset="0"/>
                <a:ea typeface="Kelson Sans RU" charset="0"/>
              </a:rPr>
              <a:t>методов</a:t>
            </a:r>
            <a:r>
              <a:rPr sz="1800" b="0" i="0" dirty="0">
                <a:solidFill>
                  <a:srgbClr val="555555"/>
                </a:solidFill>
                <a:latin typeface="Kelson Sans RU" charset="0"/>
                <a:ea typeface="Kelson Sans RU" charset="0"/>
              </a:rPr>
              <a:t> </a:t>
            </a:r>
            <a:r>
              <a:rPr sz="1800" b="0" i="0" dirty="0" err="1">
                <a:solidFill>
                  <a:srgbClr val="555555"/>
                </a:solidFill>
                <a:latin typeface="Kelson Sans RU" charset="0"/>
                <a:ea typeface="Kelson Sans RU" charset="0"/>
              </a:rPr>
              <a:t>исследования</a:t>
            </a:r>
            <a:r>
              <a:rPr sz="1800" b="0" i="0" dirty="0">
                <a:solidFill>
                  <a:srgbClr val="555555"/>
                </a:solidFill>
                <a:latin typeface="Kelson Sans RU" charset="0"/>
                <a:ea typeface="Kelson Sans RU" charset="0"/>
              </a:rPr>
              <a:t>;</a:t>
            </a:r>
            <a:endParaRPr lang="ko-KR" altLang="en-US" sz="1800" b="0" i="0" dirty="0">
              <a:solidFill>
                <a:srgbClr val="555555"/>
              </a:solidFill>
              <a:latin typeface="Kelson Sans RU" charset="0"/>
              <a:ea typeface="Kelson Sans RU" charset="0"/>
            </a:endParaRPr>
          </a:p>
          <a:p>
            <a:pPr marL="254000" indent="-254000" latinLnBrk="0">
              <a:buClr>
                <a:srgbClr val="555555"/>
              </a:buClr>
              <a:buFont typeface="Wingdings"/>
              <a:buChar char=""/>
            </a:pPr>
            <a:r>
              <a:rPr sz="1800" b="0" i="0" dirty="0">
                <a:solidFill>
                  <a:srgbClr val="555555"/>
                </a:solidFill>
                <a:latin typeface="Kelson Sans RU" charset="0"/>
                <a:ea typeface="Kelson Sans RU" charset="0"/>
              </a:rPr>
              <a:t>  </a:t>
            </a:r>
            <a:r>
              <a:rPr sz="1800" b="0" i="0" dirty="0" err="1">
                <a:solidFill>
                  <a:srgbClr val="555555"/>
                </a:solidFill>
                <a:latin typeface="Kelson Sans RU" charset="0"/>
                <a:ea typeface="Kelson Sans RU" charset="0"/>
              </a:rPr>
              <a:t>Отделение</a:t>
            </a:r>
            <a:r>
              <a:rPr sz="1800" b="0" i="0" dirty="0">
                <a:solidFill>
                  <a:srgbClr val="555555"/>
                </a:solidFill>
                <a:latin typeface="Kelson Sans RU" charset="0"/>
                <a:ea typeface="Kelson Sans RU" charset="0"/>
              </a:rPr>
              <a:t> </a:t>
            </a:r>
            <a:r>
              <a:rPr sz="1800" b="0" i="0" dirty="0" err="1">
                <a:solidFill>
                  <a:srgbClr val="555555"/>
                </a:solidFill>
                <a:latin typeface="Kelson Sans RU" charset="0"/>
                <a:ea typeface="Kelson Sans RU" charset="0"/>
              </a:rPr>
              <a:t>химических</a:t>
            </a:r>
            <a:r>
              <a:rPr sz="1800" b="0" i="0" dirty="0">
                <a:solidFill>
                  <a:srgbClr val="555555"/>
                </a:solidFill>
                <a:latin typeface="Kelson Sans RU" charset="0"/>
                <a:ea typeface="Kelson Sans RU" charset="0"/>
              </a:rPr>
              <a:t> </a:t>
            </a:r>
            <a:r>
              <a:rPr sz="1800" b="0" i="0" dirty="0" err="1">
                <a:solidFill>
                  <a:srgbClr val="555555"/>
                </a:solidFill>
                <a:latin typeface="Kelson Sans RU" charset="0"/>
                <a:ea typeface="Kelson Sans RU" charset="0"/>
              </a:rPr>
              <a:t>методов</a:t>
            </a:r>
            <a:r>
              <a:rPr sz="1800" b="0" i="0" dirty="0">
                <a:solidFill>
                  <a:srgbClr val="555555"/>
                </a:solidFill>
                <a:latin typeface="Kelson Sans RU" charset="0"/>
                <a:ea typeface="Kelson Sans RU" charset="0"/>
              </a:rPr>
              <a:t> </a:t>
            </a:r>
            <a:r>
              <a:rPr sz="1800" b="0" i="0" dirty="0" err="1">
                <a:solidFill>
                  <a:srgbClr val="555555"/>
                </a:solidFill>
                <a:latin typeface="Kelson Sans RU" charset="0"/>
                <a:ea typeface="Kelson Sans RU" charset="0"/>
              </a:rPr>
              <a:t>анализа</a:t>
            </a:r>
            <a:r>
              <a:rPr sz="1800" b="0" i="0" dirty="0">
                <a:solidFill>
                  <a:srgbClr val="555555"/>
                </a:solidFill>
                <a:latin typeface="Kelson Sans RU" charset="0"/>
                <a:ea typeface="Kelson Sans RU" charset="0"/>
              </a:rPr>
              <a:t>;</a:t>
            </a:r>
            <a:endParaRPr lang="ko-KR" altLang="en-US" sz="1800" b="0" i="0" dirty="0">
              <a:solidFill>
                <a:srgbClr val="555555"/>
              </a:solidFill>
              <a:latin typeface="Kelson Sans RU" charset="0"/>
              <a:ea typeface="Kelson Sans RU" charset="0"/>
            </a:endParaRPr>
          </a:p>
          <a:p>
            <a:pPr marL="254000" indent="-254000" latinLnBrk="0">
              <a:buClr>
                <a:srgbClr val="555555"/>
              </a:buClr>
              <a:buFont typeface="Wingdings"/>
              <a:buChar char=""/>
            </a:pPr>
            <a:r>
              <a:rPr sz="1800" b="0" i="0" dirty="0">
                <a:solidFill>
                  <a:srgbClr val="555555"/>
                </a:solidFill>
                <a:latin typeface="Kelson Sans RU" charset="0"/>
                <a:ea typeface="Kelson Sans RU" charset="0"/>
              </a:rPr>
              <a:t>  </a:t>
            </a:r>
            <a:r>
              <a:rPr sz="1800" b="0" i="0" dirty="0" err="1">
                <a:solidFill>
                  <a:srgbClr val="555555"/>
                </a:solidFill>
                <a:latin typeface="Kelson Sans RU" charset="0"/>
                <a:ea typeface="Kelson Sans RU" charset="0"/>
              </a:rPr>
              <a:t>Отделение</a:t>
            </a:r>
            <a:r>
              <a:rPr sz="1800" b="0" i="0" dirty="0">
                <a:solidFill>
                  <a:srgbClr val="555555"/>
                </a:solidFill>
                <a:latin typeface="Kelson Sans RU" charset="0"/>
                <a:ea typeface="Kelson Sans RU" charset="0"/>
              </a:rPr>
              <a:t> </a:t>
            </a:r>
            <a:r>
              <a:rPr sz="1800" b="0" i="0" dirty="0" err="1">
                <a:solidFill>
                  <a:srgbClr val="555555"/>
                </a:solidFill>
                <a:latin typeface="Kelson Sans RU" charset="0"/>
                <a:ea typeface="Kelson Sans RU" charset="0"/>
              </a:rPr>
              <a:t>биоинженерии</a:t>
            </a:r>
            <a:r>
              <a:rPr sz="1800" b="0" i="0" dirty="0">
                <a:solidFill>
                  <a:srgbClr val="555555"/>
                </a:solidFill>
                <a:latin typeface="Kelson Sans RU" charset="0"/>
                <a:ea typeface="Kelson Sans RU" charset="0"/>
              </a:rPr>
              <a:t>;</a:t>
            </a:r>
            <a:endParaRPr lang="ko-KR" altLang="en-US" sz="1800" b="0" i="0" dirty="0">
              <a:solidFill>
                <a:srgbClr val="555555"/>
              </a:solidFill>
              <a:latin typeface="Kelson Sans RU" charset="0"/>
              <a:ea typeface="Kelson Sans RU" charset="0"/>
            </a:endParaRPr>
          </a:p>
          <a:p>
            <a:pPr marL="254000" indent="-254000" latinLnBrk="0">
              <a:buClr>
                <a:srgbClr val="555555"/>
              </a:buClr>
              <a:buFont typeface="Wingdings"/>
              <a:buChar char=""/>
            </a:pPr>
            <a:r>
              <a:rPr sz="1800" b="0" i="0" dirty="0">
                <a:solidFill>
                  <a:srgbClr val="555555"/>
                </a:solidFill>
                <a:latin typeface="Kelson Sans RU" charset="0"/>
                <a:ea typeface="Kelson Sans RU" charset="0"/>
              </a:rPr>
              <a:t>  </a:t>
            </a:r>
            <a:r>
              <a:rPr sz="1800" b="0" i="0" dirty="0" err="1">
                <a:solidFill>
                  <a:srgbClr val="555555"/>
                </a:solidFill>
                <a:latin typeface="Kelson Sans RU" charset="0"/>
                <a:ea typeface="Kelson Sans RU" charset="0"/>
              </a:rPr>
              <a:t>Отделение</a:t>
            </a:r>
            <a:r>
              <a:rPr sz="1800" b="0" i="0" dirty="0">
                <a:solidFill>
                  <a:srgbClr val="555555"/>
                </a:solidFill>
                <a:latin typeface="Kelson Sans RU" charset="0"/>
                <a:ea typeface="Kelson Sans RU" charset="0"/>
              </a:rPr>
              <a:t> </a:t>
            </a:r>
            <a:r>
              <a:rPr sz="1800" b="0" i="0" dirty="0" err="1">
                <a:solidFill>
                  <a:srgbClr val="555555"/>
                </a:solidFill>
                <a:latin typeface="Kelson Sans RU" charset="0"/>
                <a:ea typeface="Kelson Sans RU" charset="0"/>
              </a:rPr>
              <a:t>управляемого</a:t>
            </a:r>
            <a:r>
              <a:rPr sz="1800" b="0" i="0" dirty="0">
                <a:solidFill>
                  <a:srgbClr val="555555"/>
                </a:solidFill>
                <a:latin typeface="Kelson Sans RU" charset="0"/>
                <a:ea typeface="Kelson Sans RU" charset="0"/>
              </a:rPr>
              <a:t> </a:t>
            </a:r>
            <a:r>
              <a:rPr sz="1800" b="0" i="0" dirty="0" err="1">
                <a:solidFill>
                  <a:srgbClr val="555555"/>
                </a:solidFill>
                <a:latin typeface="Kelson Sans RU" charset="0"/>
                <a:ea typeface="Kelson Sans RU" charset="0"/>
              </a:rPr>
              <a:t>культивирования</a:t>
            </a:r>
            <a:r>
              <a:rPr sz="1800" b="0" i="0" dirty="0">
                <a:solidFill>
                  <a:srgbClr val="555555"/>
                </a:solidFill>
                <a:latin typeface="Kelson Sans RU" charset="0"/>
                <a:ea typeface="Kelson Sans RU" charset="0"/>
              </a:rPr>
              <a:t> </a:t>
            </a:r>
            <a:r>
              <a:rPr sz="1800" b="0" i="0" dirty="0" err="1">
                <a:solidFill>
                  <a:srgbClr val="555555"/>
                </a:solidFill>
                <a:latin typeface="Kelson Sans RU" charset="0"/>
                <a:ea typeface="Kelson Sans RU" charset="0"/>
              </a:rPr>
              <a:t>микроорганизмов</a:t>
            </a:r>
            <a:r>
              <a:rPr sz="1800" b="0" i="0" dirty="0">
                <a:solidFill>
                  <a:srgbClr val="555555"/>
                </a:solidFill>
                <a:latin typeface="Kelson Sans RU" charset="0"/>
                <a:ea typeface="Kelson Sans RU" charset="0"/>
              </a:rPr>
              <a:t>;</a:t>
            </a:r>
            <a:endParaRPr lang="ko-KR" altLang="en-US" sz="1800" b="0" i="0" dirty="0">
              <a:solidFill>
                <a:srgbClr val="555555"/>
              </a:solidFill>
              <a:latin typeface="Kelson Sans RU" charset="0"/>
              <a:ea typeface="Kelson Sans RU" charset="0"/>
            </a:endParaRPr>
          </a:p>
          <a:p>
            <a:pPr marL="254000" indent="-254000" latinLnBrk="0">
              <a:buClr>
                <a:srgbClr val="555555"/>
              </a:buClr>
              <a:buFont typeface="Wingdings"/>
              <a:buChar char=""/>
            </a:pPr>
            <a:r>
              <a:rPr sz="1800" b="0" i="0" dirty="0">
                <a:solidFill>
                  <a:srgbClr val="555555"/>
                </a:solidFill>
                <a:latin typeface="Kelson Sans RU" charset="0"/>
                <a:ea typeface="Kelson Sans RU" charset="0"/>
              </a:rPr>
              <a:t>  </a:t>
            </a:r>
            <a:r>
              <a:rPr sz="1800" b="0" i="0" dirty="0" err="1">
                <a:solidFill>
                  <a:srgbClr val="555555"/>
                </a:solidFill>
                <a:latin typeface="Kelson Sans RU" charset="0"/>
                <a:ea typeface="Kelson Sans RU" charset="0"/>
              </a:rPr>
              <a:t>Отделение</a:t>
            </a:r>
            <a:r>
              <a:rPr sz="1800" b="0" i="0" dirty="0">
                <a:solidFill>
                  <a:srgbClr val="555555"/>
                </a:solidFill>
                <a:latin typeface="Kelson Sans RU" charset="0"/>
                <a:ea typeface="Kelson Sans RU" charset="0"/>
              </a:rPr>
              <a:t> </a:t>
            </a:r>
            <a:r>
              <a:rPr sz="1800" b="0" i="0" dirty="0" err="1">
                <a:solidFill>
                  <a:srgbClr val="555555"/>
                </a:solidFill>
                <a:latin typeface="Kelson Sans RU" charset="0"/>
                <a:ea typeface="Kelson Sans RU" charset="0"/>
              </a:rPr>
              <a:t>масс-спектрометрического</a:t>
            </a:r>
            <a:r>
              <a:rPr sz="1800" b="0" i="0" dirty="0">
                <a:solidFill>
                  <a:srgbClr val="555555"/>
                </a:solidFill>
                <a:latin typeface="Kelson Sans RU" charset="0"/>
                <a:ea typeface="Kelson Sans RU" charset="0"/>
              </a:rPr>
              <a:t> </a:t>
            </a:r>
            <a:r>
              <a:rPr sz="1800" b="0" i="0" dirty="0" err="1">
                <a:solidFill>
                  <a:srgbClr val="555555"/>
                </a:solidFill>
                <a:latin typeface="Kelson Sans RU" charset="0"/>
                <a:ea typeface="Kelson Sans RU" charset="0"/>
              </a:rPr>
              <a:t>анализа</a:t>
            </a:r>
            <a:r>
              <a:rPr sz="1800" b="0" i="0" dirty="0">
                <a:solidFill>
                  <a:srgbClr val="555555"/>
                </a:solidFill>
                <a:latin typeface="Kelson Sans RU" charset="0"/>
                <a:ea typeface="Kelson Sans RU" charset="0"/>
              </a:rPr>
              <a:t> и </a:t>
            </a:r>
            <a:r>
              <a:rPr sz="1800" b="0" i="0" dirty="0" err="1">
                <a:solidFill>
                  <a:srgbClr val="555555"/>
                </a:solidFill>
                <a:latin typeface="Kelson Sans RU" charset="0"/>
                <a:ea typeface="Kelson Sans RU" charset="0"/>
              </a:rPr>
              <a:t>анализа</a:t>
            </a:r>
            <a:r>
              <a:rPr sz="1800" b="0" i="0" dirty="0">
                <a:solidFill>
                  <a:srgbClr val="555555"/>
                </a:solidFill>
                <a:latin typeface="Kelson Sans RU" charset="0"/>
                <a:ea typeface="Kelson Sans RU" charset="0"/>
              </a:rPr>
              <a:t> </a:t>
            </a:r>
            <a:r>
              <a:rPr sz="1800" b="0" i="0" dirty="0" err="1">
                <a:solidFill>
                  <a:srgbClr val="555555"/>
                </a:solidFill>
                <a:latin typeface="Kelson Sans RU" charset="0"/>
                <a:ea typeface="Kelson Sans RU" charset="0"/>
              </a:rPr>
              <a:t>низкомолекулярных</a:t>
            </a:r>
            <a:r>
              <a:rPr sz="1800" b="0" i="0" dirty="0">
                <a:solidFill>
                  <a:srgbClr val="555555"/>
                </a:solidFill>
                <a:latin typeface="Kelson Sans RU" charset="0"/>
                <a:ea typeface="Kelson Sans RU" charset="0"/>
              </a:rPr>
              <a:t> </a:t>
            </a:r>
            <a:r>
              <a:rPr sz="1800" b="0" i="0" dirty="0" err="1">
                <a:solidFill>
                  <a:srgbClr val="555555"/>
                </a:solidFill>
                <a:latin typeface="Kelson Sans RU" charset="0"/>
                <a:ea typeface="Kelson Sans RU" charset="0"/>
              </a:rPr>
              <a:t>метаболитов</a:t>
            </a:r>
            <a:r>
              <a:rPr sz="1800" b="0" i="0" dirty="0">
                <a:solidFill>
                  <a:srgbClr val="555555"/>
                </a:solidFill>
                <a:latin typeface="Kelson Sans RU" charset="0"/>
                <a:ea typeface="Kelson Sans RU" charset="0"/>
              </a:rPr>
              <a:t>;</a:t>
            </a:r>
            <a:endParaRPr lang="ko-KR" altLang="en-US" sz="1800" b="0" i="0" dirty="0">
              <a:solidFill>
                <a:srgbClr val="555555"/>
              </a:solidFill>
              <a:latin typeface="Kelson Sans RU" charset="0"/>
              <a:ea typeface="Kelson Sans RU" charset="0"/>
            </a:endParaRPr>
          </a:p>
          <a:p>
            <a:pPr marL="254000" indent="-254000" latinLnBrk="0">
              <a:buClr>
                <a:srgbClr val="555555"/>
              </a:buClr>
              <a:buFont typeface="Wingdings"/>
              <a:buChar char=""/>
            </a:pPr>
            <a:r>
              <a:rPr sz="1800" b="0" i="0" dirty="0">
                <a:solidFill>
                  <a:srgbClr val="555555"/>
                </a:solidFill>
                <a:latin typeface="Kelson Sans RU" charset="0"/>
                <a:ea typeface="Kelson Sans RU" charset="0"/>
              </a:rPr>
              <a:t>  </a:t>
            </a:r>
            <a:r>
              <a:rPr sz="1800" b="0" i="0" dirty="0" err="1">
                <a:solidFill>
                  <a:srgbClr val="555555"/>
                </a:solidFill>
                <a:latin typeface="Kelson Sans RU" charset="0"/>
                <a:ea typeface="Kelson Sans RU" charset="0"/>
              </a:rPr>
              <a:t>Отделение</a:t>
            </a:r>
            <a:r>
              <a:rPr sz="1800" b="0" i="0" dirty="0">
                <a:solidFill>
                  <a:srgbClr val="555555"/>
                </a:solidFill>
                <a:latin typeface="Kelson Sans RU" charset="0"/>
                <a:ea typeface="Kelson Sans RU" charset="0"/>
              </a:rPr>
              <a:t> </a:t>
            </a:r>
            <a:r>
              <a:rPr sz="1800" b="0" i="0" dirty="0" err="1">
                <a:solidFill>
                  <a:srgbClr val="555555"/>
                </a:solidFill>
                <a:latin typeface="Kelson Sans RU" charset="0"/>
                <a:ea typeface="Kelson Sans RU" charset="0"/>
              </a:rPr>
              <a:t>спектральных</a:t>
            </a:r>
            <a:r>
              <a:rPr sz="1800" b="0" i="0" dirty="0">
                <a:solidFill>
                  <a:srgbClr val="555555"/>
                </a:solidFill>
                <a:latin typeface="Kelson Sans RU" charset="0"/>
                <a:ea typeface="Kelson Sans RU" charset="0"/>
              </a:rPr>
              <a:t> </a:t>
            </a:r>
            <a:r>
              <a:rPr sz="1800" b="0" i="0" dirty="0" err="1">
                <a:solidFill>
                  <a:srgbClr val="555555"/>
                </a:solidFill>
                <a:latin typeface="Kelson Sans RU" charset="0"/>
                <a:ea typeface="Kelson Sans RU" charset="0"/>
              </a:rPr>
              <a:t>методов</a:t>
            </a:r>
            <a:r>
              <a:rPr sz="1800" b="0" i="0" dirty="0">
                <a:solidFill>
                  <a:srgbClr val="555555"/>
                </a:solidFill>
                <a:latin typeface="Kelson Sans RU" charset="0"/>
                <a:ea typeface="Kelson Sans RU" charset="0"/>
              </a:rPr>
              <a:t> </a:t>
            </a:r>
            <a:r>
              <a:rPr sz="1800" b="0" i="0" dirty="0" err="1">
                <a:solidFill>
                  <a:srgbClr val="555555"/>
                </a:solidFill>
                <a:latin typeface="Kelson Sans RU" charset="0"/>
                <a:ea typeface="Kelson Sans RU" charset="0"/>
              </a:rPr>
              <a:t>исследований</a:t>
            </a:r>
            <a:r>
              <a:rPr sz="1800" b="0" i="0" dirty="0">
                <a:solidFill>
                  <a:srgbClr val="555555"/>
                </a:solidFill>
                <a:latin typeface="Kelson Sans RU" charset="0"/>
                <a:ea typeface="Kelson Sans RU" charset="0"/>
              </a:rPr>
              <a:t>.</a:t>
            </a:r>
            <a:br>
              <a:rPr sz="1800" b="0" i="0" dirty="0">
                <a:solidFill>
                  <a:srgbClr val="555555"/>
                </a:solidFill>
                <a:latin typeface="Kelson Sans RU" charset="0"/>
                <a:ea typeface="Kelson Sans RU" charset="0"/>
              </a:rPr>
            </a:br>
            <a:endParaRPr lang="ko-KR" altLang="en-US" sz="1800" b="0" i="0" dirty="0">
              <a:solidFill>
                <a:srgbClr val="555555"/>
              </a:solidFill>
              <a:latin typeface="Kelson Sans RU" charset="0"/>
              <a:ea typeface="Kelson Sans RU" charset="0"/>
            </a:endParaRPr>
          </a:p>
          <a:p>
            <a:pPr marL="0" indent="0" latinLnBrk="0">
              <a:buFontTx/>
              <a:buNone/>
            </a:pPr>
            <a:r>
              <a:rPr lang="ru-RU" sz="1800" b="0" i="0" dirty="0">
                <a:solidFill>
                  <a:srgbClr val="555555"/>
                </a:solidFill>
                <a:latin typeface="Kelson Sans RU" charset="0"/>
                <a:ea typeface="Kelson Sans RU" charset="0"/>
              </a:rPr>
              <a:t>Ниже представлены современные приборы центра - сайт: </a:t>
            </a:r>
            <a:r>
              <a:rPr sz="1800" b="0" i="0" dirty="0">
                <a:solidFill>
                  <a:srgbClr val="555555"/>
                </a:solidFill>
                <a:latin typeface="Kelson Sans RU" charset="0"/>
                <a:ea typeface="Kelson Sans RU" charset="0"/>
              </a:rPr>
              <a:t>http://ckp.inbi.ras.ru	</a:t>
            </a:r>
            <a:endParaRPr lang="ru-RU" sz="1800" b="0" i="0" dirty="0">
              <a:solidFill>
                <a:srgbClr val="555555"/>
              </a:solidFill>
              <a:latin typeface="Kelson Sans RU" charset="0"/>
              <a:ea typeface="Kelson Sans RU" charset="0"/>
            </a:endParaRPr>
          </a:p>
          <a:p>
            <a:pPr marL="0" indent="0" latinLnBrk="0">
              <a:buFontTx/>
              <a:buNone/>
            </a:pPr>
            <a:r>
              <a:rPr lang="ru-RU" altLang="ko-KR" sz="1800" b="0" i="0" dirty="0">
                <a:solidFill>
                  <a:srgbClr val="555555"/>
                </a:solidFill>
                <a:latin typeface="Kelson Sans RU" charset="0"/>
                <a:ea typeface="Kelson Sans RU" charset="0"/>
              </a:rPr>
              <a:t>Нашему институту также 2021г. </a:t>
            </a:r>
            <a:r>
              <a:rPr lang="ru-RU" altLang="ko-KR" sz="1800" b="0" i="0">
                <a:solidFill>
                  <a:srgbClr val="555555"/>
                </a:solidFill>
                <a:latin typeface="Kelson Sans RU" charset="0"/>
                <a:ea typeface="Kelson Sans RU" charset="0"/>
              </a:rPr>
              <a:t>было предложено </a:t>
            </a:r>
            <a:r>
              <a:rPr lang="ru-RU" altLang="ko-KR" sz="1800" b="0" i="0" dirty="0">
                <a:solidFill>
                  <a:srgbClr val="555555"/>
                </a:solidFill>
                <a:latin typeface="Kelson Sans RU" charset="0"/>
                <a:ea typeface="Kelson Sans RU" charset="0"/>
              </a:rPr>
              <a:t>стать центром коллективного пользования.</a:t>
            </a:r>
            <a:endParaRPr lang="ko-KR" altLang="en-US" sz="1800" b="0" i="0" dirty="0">
              <a:solidFill>
                <a:srgbClr val="555555"/>
              </a:solidFill>
              <a:latin typeface="Kelson Sans RU" charset="0"/>
              <a:ea typeface="Kelson Sans RU" charset="0"/>
            </a:endParaRPr>
          </a:p>
          <a:p>
            <a:pPr marL="0" indent="0" latinLnBrk="0">
              <a:buFontTx/>
              <a:buNone/>
            </a:pPr>
            <a:endParaRPr lang="ko-KR" altLang="en-US" sz="1800" b="0" dirty="0">
              <a:latin typeface="Kelson Sans RU" charset="0"/>
              <a:ea typeface="Kelson Sans RU" charset="0"/>
            </a:endParaRPr>
          </a:p>
        </p:txBody>
      </p:sp>
      <p:pic>
        <p:nvPicPr>
          <p:cNvPr id="4" name="Рисунок 1"/>
          <p:cNvPicPr>
            <a:picLocks noChangeAspect="1"/>
          </p:cNvPicPr>
          <p:nvPr/>
        </p:nvPicPr>
        <p:blipFill rotWithShape="1">
          <a:blip r:embed="rId2" cstate="print">
            <a:extLst>
              <a:ext uri="{28A0092B-C50C-407E-A947-70E740481C1C}">
                <a14:useLocalDpi xmlns:a14="http://schemas.microsoft.com/office/drawing/2010/main" val="0"/>
              </a:ext>
            </a:extLst>
          </a:blip>
          <a:stretch>
            <a:fillRect/>
          </a:stretch>
        </p:blipFill>
        <p:spPr>
          <a:xfrm>
            <a:off x="0" y="4445"/>
            <a:ext cx="12192635" cy="2040890"/>
          </a:xfrm>
          <a:prstGeom prst="rect">
            <a:avLst/>
          </a:prstGeom>
          <a:noFill/>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p:nvPr>
        </p:nvSpPr>
        <p:spPr>
          <a:xfrm>
            <a:off x="838200" y="365125"/>
            <a:ext cx="10518140" cy="1328420"/>
          </a:xfrm>
          <a:prstGeom prst="rect">
            <a:avLst/>
          </a:prstGeom>
        </p:spPr>
        <p:txBody>
          <a:bodyPr vert="horz" wrap="square" lIns="91440" tIns="45720" rIns="91440" bIns="45720" numCol="1" anchor="ctr">
            <a:normAutofit/>
          </a:bodyPr>
          <a:lstStyle/>
          <a:p>
            <a:pPr marL="0" indent="0" rtl="0" latinLnBrk="0">
              <a:buFontTx/>
              <a:buNone/>
            </a:pPr>
            <a:r>
              <a:rPr lang="ru-RU" sz="4400">
                <a:latin typeface="Kelson Sans RU" charset="0"/>
                <a:ea typeface="Kelson Sans RU" charset="0"/>
              </a:rPr>
              <a:t>1859 - Вторая волна интереса к науке</a:t>
            </a:r>
            <a:endParaRPr lang="ko-KR" altLang="en-US" sz="4400">
              <a:latin typeface="Kelson Sans RU" charset="0"/>
              <a:ea typeface="Kelson Sans RU" charset="0"/>
            </a:endParaRPr>
          </a:p>
        </p:txBody>
      </p:sp>
      <p:sp>
        <p:nvSpPr>
          <p:cNvPr id="3" name="Rect 0"/>
          <p:cNvSpPr txBox="1">
            <a:spLocks/>
          </p:cNvSpPr>
          <p:nvPr/>
        </p:nvSpPr>
        <p:spPr>
          <a:xfrm>
            <a:off x="6524625" y="1809750"/>
            <a:ext cx="5096510" cy="4246245"/>
          </a:xfrm>
          <a:prstGeom prst="rect">
            <a:avLst/>
          </a:prstGeom>
          <a:noFill/>
          <a:ln w="0">
            <a:noFill/>
            <a:prstDash/>
          </a:ln>
        </p:spPr>
        <p:txBody>
          <a:bodyPr vert="horz" wrap="square" lIns="89535" tIns="46355" rIns="89535" bIns="46355" anchor="t">
            <a:spAutoFit/>
          </a:bodyPr>
          <a:lstStyle/>
          <a:p>
            <a:pPr marL="0" indent="0" algn="l" hangingPunct="1"/>
            <a:r>
              <a:rPr lang="ru-RU" sz="1800">
                <a:latin typeface="Kelson Sans RU" charset="0"/>
                <a:ea typeface="Kelson Sans RU" charset="0"/>
              </a:rPr>
              <a:t>Дарвиновская революция в науке, публикация «Происхождение видов путём естественного отбора» вызвала грандиозный социальный резонанс. Тот случай, когда сугубо научная публикация оказалась предметом обсуждения далеко за пределами профессионального научного сообщества. Обсуждалось происхождение человека, хотя Дарвин об этом в своей книге и не писал.</a:t>
            </a:r>
            <a:endParaRPr lang="ko-KR" altLang="en-US" sz="1800">
              <a:latin typeface="Kelson Sans RU" charset="0"/>
              <a:ea typeface="Kelson Sans RU" charset="0"/>
            </a:endParaRPr>
          </a:p>
          <a:p>
            <a:pPr marL="0" indent="0" algn="l" hangingPunct="1"/>
            <a:r>
              <a:rPr lang="ru-RU" sz="1800">
                <a:latin typeface="Kelson Sans RU" charset="0"/>
                <a:ea typeface="Kelson Sans RU" charset="0"/>
              </a:rPr>
              <a:t>Возникновении науки современного типа.</a:t>
            </a:r>
            <a:endParaRPr lang="ko-KR" altLang="en-US" sz="1800">
              <a:latin typeface="Kelson Sans RU" charset="0"/>
              <a:ea typeface="Kelson Sans RU" charset="0"/>
            </a:endParaRPr>
          </a:p>
          <a:p>
            <a:pPr marL="0" indent="0" algn="l" hangingPunct="1"/>
            <a:r>
              <a:rPr lang="ru-RU" sz="1800">
                <a:latin typeface="Kelson Sans RU" charset="0"/>
                <a:ea typeface="Kelson Sans RU" charset="0"/>
              </a:rPr>
              <a:t>Для современников чувствовался принципиальный вызов со стороны ученых и естествоиспытателей и Дарвина в частности по отношению к мощной, влиятельной, старой и дорогой социальной системе традиций.</a:t>
            </a:r>
            <a:endParaRPr lang="ko-KR" altLang="en-US" sz="1800">
              <a:latin typeface="Kelson Sans RU" charset="0"/>
              <a:ea typeface="Kelson Sans RU" charset="0"/>
            </a:endParaRPr>
          </a:p>
        </p:txBody>
      </p:sp>
      <p:pic>
        <p:nvPicPr>
          <p:cNvPr id="5" name="Рисунок 45"/>
          <p:cNvPicPr>
            <a:picLocks noChangeAspect="1"/>
          </p:cNvPicPr>
          <p:nvPr/>
        </p:nvPicPr>
        <p:blipFill rotWithShape="1">
          <a:blip r:embed="rId2" cstate="print">
            <a:extLst>
              <a:ext uri="{28A0092B-C50C-407E-A947-70E740481C1C}">
                <a14:useLocalDpi xmlns:a14="http://schemas.microsoft.com/office/drawing/2010/main" val="0"/>
              </a:ext>
            </a:extLst>
          </a:blip>
          <a:stretch>
            <a:fillRect/>
          </a:stretch>
        </p:blipFill>
        <p:spPr>
          <a:xfrm>
            <a:off x="3876675" y="1809750"/>
            <a:ext cx="2381885" cy="3820160"/>
          </a:xfrm>
          <a:prstGeom prst="rect">
            <a:avLst/>
          </a:prstGeom>
          <a:noFill/>
        </p:spPr>
      </p:pic>
      <p:pic>
        <p:nvPicPr>
          <p:cNvPr id="1026" name="Picture 2">
            <a:extLst>
              <a:ext uri="{FF2B5EF4-FFF2-40B4-BE49-F238E27FC236}">
                <a16:creationId xmlns:a16="http://schemas.microsoft.com/office/drawing/2014/main" id="{6CEE3D97-31E7-41DD-88CB-7AE3860471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5550" y="1809750"/>
            <a:ext cx="2888093" cy="382016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4075947-1224-4506-8115-EEC0EDF3ACC2}"/>
              </a:ext>
            </a:extLst>
          </p:cNvPr>
          <p:cNvSpPr txBox="1"/>
          <p:nvPr/>
        </p:nvSpPr>
        <p:spPr>
          <a:xfrm>
            <a:off x="1578143" y="5755065"/>
            <a:ext cx="1442906" cy="369332"/>
          </a:xfrm>
          <a:prstGeom prst="rect">
            <a:avLst/>
          </a:prstGeom>
          <a:noFill/>
        </p:spPr>
        <p:txBody>
          <a:bodyPr wrap="square" rtlCol="0">
            <a:spAutoFit/>
          </a:bodyPr>
          <a:lstStyle/>
          <a:p>
            <a:r>
              <a:rPr lang="en-US" dirty="0"/>
              <a:t>1830-</a:t>
            </a:r>
            <a:r>
              <a:rPr lang="ru-RU" dirty="0"/>
              <a:t>е годы</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
          <p:cNvPicPr>
            <a:picLocks noChangeAspect="1"/>
          </p:cNvPicPr>
          <p:nvPr/>
        </p:nvPicPr>
        <p:blipFill rotWithShape="1">
          <a:blip r:embed="rId2" cstate="print">
            <a:extLst>
              <a:ext uri="{28A0092B-C50C-407E-A947-70E740481C1C}">
                <a14:useLocalDpi xmlns:a14="http://schemas.microsoft.com/office/drawing/2010/main" val="0"/>
              </a:ext>
            </a:extLst>
          </a:blip>
          <a:stretch>
            <a:fillRect/>
          </a:stretch>
        </p:blipFill>
        <p:spPr>
          <a:xfrm>
            <a:off x="0" y="4445"/>
            <a:ext cx="12192635" cy="2040890"/>
          </a:xfrm>
          <a:prstGeom prst="rect">
            <a:avLst/>
          </a:prstGeom>
          <a:noFill/>
        </p:spPr>
      </p:pic>
      <p:pic>
        <p:nvPicPr>
          <p:cNvPr id="5" name="Рисунок 2"/>
          <p:cNvPicPr>
            <a:picLocks noChangeAspect="1"/>
          </p:cNvPicPr>
          <p:nvPr/>
        </p:nvPicPr>
        <p:blipFill rotWithShape="1">
          <a:blip r:embed="rId3" cstate="print">
            <a:extLst>
              <a:ext uri="{28A0092B-C50C-407E-A947-70E740481C1C}">
                <a14:useLocalDpi xmlns:a14="http://schemas.microsoft.com/office/drawing/2010/main" val="0"/>
              </a:ext>
            </a:extLst>
          </a:blip>
          <a:stretch>
            <a:fillRect/>
          </a:stretch>
        </p:blipFill>
        <p:spPr>
          <a:xfrm>
            <a:off x="460375" y="2159000"/>
            <a:ext cx="5887085" cy="4391660"/>
          </a:xfrm>
          <a:prstGeom prst="rect">
            <a:avLst/>
          </a:prstGeom>
          <a:noFill/>
        </p:spPr>
      </p:pic>
      <p:sp>
        <p:nvSpPr>
          <p:cNvPr id="6" name="Текстовое поле 3"/>
          <p:cNvSpPr txBox="1">
            <a:spLocks/>
          </p:cNvSpPr>
          <p:nvPr/>
        </p:nvSpPr>
        <p:spPr>
          <a:xfrm>
            <a:off x="7096125" y="3829050"/>
            <a:ext cx="4382135" cy="647065"/>
          </a:xfrm>
          <a:prstGeom prst="rect">
            <a:avLst/>
          </a:prstGeom>
          <a:noFill/>
          <a:ln w="0">
            <a:noFill/>
            <a:prstDash/>
          </a:ln>
        </p:spPr>
        <p:txBody>
          <a:bodyPr vert="horz" wrap="square" lIns="89535" tIns="46355" rIns="89535" bIns="46355" anchor="t">
            <a:spAutoFit/>
          </a:bodyPr>
          <a:lstStyle/>
          <a:p>
            <a:pPr marL="0" indent="0" algn="l" hangingPunct="1"/>
            <a:r>
              <a:rPr sz="1800">
                <a:latin typeface="Kelson Sans RU" charset="0"/>
                <a:ea typeface="Kelson Sans RU" charset="0"/>
              </a:rPr>
              <a:t>Жидкостной хроматограф с реф</a:t>
            </a:r>
            <a:r>
              <a:rPr lang="ru-RU" sz="1800">
                <a:latin typeface="Kelson Sans RU" charset="0"/>
                <a:ea typeface="Kelson Sans RU" charset="0"/>
              </a:rPr>
              <a:t>рактометрическим детектором</a:t>
            </a:r>
            <a:endParaRPr lang="ko-KR" altLang="en-US" sz="1800">
              <a:latin typeface="Kelson Sans RU" charset="0"/>
              <a:ea typeface="Kelson Sans RU" charset="0"/>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
          <p:cNvPicPr>
            <a:picLocks noChangeAspect="1"/>
          </p:cNvPicPr>
          <p:nvPr/>
        </p:nvPicPr>
        <p:blipFill rotWithShape="1">
          <a:blip r:embed="rId2" cstate="print">
            <a:extLst>
              <a:ext uri="{28A0092B-C50C-407E-A947-70E740481C1C}">
                <a14:useLocalDpi xmlns:a14="http://schemas.microsoft.com/office/drawing/2010/main" val="0"/>
              </a:ext>
            </a:extLst>
          </a:blip>
          <a:stretch>
            <a:fillRect/>
          </a:stretch>
        </p:blipFill>
        <p:spPr>
          <a:xfrm>
            <a:off x="0" y="4445"/>
            <a:ext cx="12192635" cy="2040890"/>
          </a:xfrm>
          <a:prstGeom prst="rect">
            <a:avLst/>
          </a:prstGeom>
          <a:noFill/>
        </p:spPr>
      </p:pic>
      <p:sp>
        <p:nvSpPr>
          <p:cNvPr id="6" name="Rect 0"/>
          <p:cNvSpPr txBox="1">
            <a:spLocks/>
          </p:cNvSpPr>
          <p:nvPr/>
        </p:nvSpPr>
        <p:spPr>
          <a:xfrm>
            <a:off x="7058025" y="3829050"/>
            <a:ext cx="4382135" cy="370205"/>
          </a:xfrm>
          <a:prstGeom prst="rect">
            <a:avLst/>
          </a:prstGeom>
          <a:noFill/>
          <a:ln w="0">
            <a:noFill/>
            <a:prstDash/>
          </a:ln>
        </p:spPr>
        <p:txBody>
          <a:bodyPr vert="horz" wrap="square" lIns="89535" tIns="46355" rIns="89535" bIns="46355" anchor="t">
            <a:spAutoFit/>
          </a:bodyPr>
          <a:lstStyle/>
          <a:p>
            <a:pPr marL="0" indent="0" algn="l" hangingPunct="1"/>
            <a:r>
              <a:rPr lang="ru-RU" sz="1800">
                <a:latin typeface="Kelson Sans RU" charset="0"/>
                <a:ea typeface="Kelson Sans RU" charset="0"/>
              </a:rPr>
              <a:t>Вакуумный ротационный испаритель</a:t>
            </a:r>
            <a:endParaRPr lang="ko-KR" altLang="en-US" sz="1800">
              <a:latin typeface="Kelson Sans RU" charset="0"/>
              <a:ea typeface="Kelson Sans RU" charset="0"/>
            </a:endParaRPr>
          </a:p>
        </p:txBody>
      </p:sp>
      <p:pic>
        <p:nvPicPr>
          <p:cNvPr id="7" name="Рисунок 6">
            <a:extLst>
              <a:ext uri="{FF2B5EF4-FFF2-40B4-BE49-F238E27FC236}">
                <a16:creationId xmlns:a16="http://schemas.microsoft.com/office/drawing/2014/main" id="{D0F1AA82-2F14-4FF3-B9B3-6178DABAB560}"/>
              </a:ext>
            </a:extLst>
          </p:cNvPr>
          <p:cNvPicPr>
            <a:picLocks noChangeAspect="1"/>
          </p:cNvPicPr>
          <p:nvPr/>
        </p:nvPicPr>
        <p:blipFill rotWithShape="1">
          <a:blip r:embed="rId3" cstate="print">
            <a:extLst>
              <a:ext uri="{28A0092B-C50C-407E-A947-70E740481C1C}">
                <a14:useLocalDpi xmlns:a14="http://schemas.microsoft.com/office/drawing/2010/main" val="0"/>
              </a:ext>
            </a:extLst>
          </a:blip>
          <a:stretch>
            <a:fillRect/>
          </a:stretch>
        </p:blipFill>
        <p:spPr>
          <a:xfrm>
            <a:off x="352425" y="2238375"/>
            <a:ext cx="5887085" cy="4410710"/>
          </a:xfrm>
          <a:prstGeom prst="rect">
            <a:avLst/>
          </a:prstGeom>
          <a:noFill/>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
          <p:cNvPicPr>
            <a:picLocks noChangeAspect="1"/>
          </p:cNvPicPr>
          <p:nvPr/>
        </p:nvPicPr>
        <p:blipFill rotWithShape="1">
          <a:blip r:embed="rId2" cstate="print">
            <a:extLst>
              <a:ext uri="{28A0092B-C50C-407E-A947-70E740481C1C}">
                <a14:useLocalDpi xmlns:a14="http://schemas.microsoft.com/office/drawing/2010/main" val="0"/>
              </a:ext>
            </a:extLst>
          </a:blip>
          <a:stretch>
            <a:fillRect/>
          </a:stretch>
        </p:blipFill>
        <p:spPr>
          <a:xfrm>
            <a:off x="0" y="4445"/>
            <a:ext cx="12192635" cy="2040890"/>
          </a:xfrm>
          <a:prstGeom prst="rect">
            <a:avLst/>
          </a:prstGeom>
          <a:noFill/>
        </p:spPr>
      </p:pic>
      <p:sp>
        <p:nvSpPr>
          <p:cNvPr id="6" name="Rect 0"/>
          <p:cNvSpPr txBox="1">
            <a:spLocks/>
          </p:cNvSpPr>
          <p:nvPr/>
        </p:nvSpPr>
        <p:spPr>
          <a:xfrm>
            <a:off x="7058025" y="3829050"/>
            <a:ext cx="4382135" cy="370205"/>
          </a:xfrm>
          <a:prstGeom prst="rect">
            <a:avLst/>
          </a:prstGeom>
          <a:noFill/>
          <a:ln w="0">
            <a:noFill/>
            <a:prstDash/>
          </a:ln>
        </p:spPr>
        <p:txBody>
          <a:bodyPr vert="horz" wrap="square" lIns="89535" tIns="46355" rIns="89535" bIns="46355" anchor="t">
            <a:spAutoFit/>
          </a:bodyPr>
          <a:lstStyle/>
          <a:p>
            <a:pPr marL="0" indent="0" algn="l" hangingPunct="1"/>
            <a:r>
              <a:rPr lang="ru-RU" sz="1800">
                <a:latin typeface="Kelson Sans RU" charset="0"/>
                <a:ea typeface="Kelson Sans RU" charset="0"/>
              </a:rPr>
              <a:t>Газовый хромато-масс-спектрометр</a:t>
            </a:r>
            <a:endParaRPr lang="ko-KR" altLang="en-US" sz="1800">
              <a:latin typeface="Kelson Sans RU" charset="0"/>
              <a:ea typeface="Kelson Sans RU" charset="0"/>
            </a:endParaRPr>
          </a:p>
        </p:txBody>
      </p:sp>
      <p:pic>
        <p:nvPicPr>
          <p:cNvPr id="7" name="Рисунок 4"/>
          <p:cNvPicPr>
            <a:picLocks noChangeAspect="1"/>
          </p:cNvPicPr>
          <p:nvPr/>
        </p:nvPicPr>
        <p:blipFill rotWithShape="1">
          <a:blip r:embed="rId3" cstate="print">
            <a:extLst>
              <a:ext uri="{28A0092B-C50C-407E-A947-70E740481C1C}">
                <a14:useLocalDpi xmlns:a14="http://schemas.microsoft.com/office/drawing/2010/main" val="0"/>
              </a:ext>
            </a:extLst>
          </a:blip>
          <a:stretch>
            <a:fillRect/>
          </a:stretch>
        </p:blipFill>
        <p:spPr>
          <a:xfrm>
            <a:off x="371475" y="2162175"/>
            <a:ext cx="6391910" cy="4505960"/>
          </a:xfrm>
          <a:prstGeom prst="rect">
            <a:avLst/>
          </a:prstGeom>
          <a:noFill/>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
          <p:cNvPicPr>
            <a:picLocks noChangeAspect="1"/>
          </p:cNvPicPr>
          <p:nvPr/>
        </p:nvPicPr>
        <p:blipFill rotWithShape="1">
          <a:blip r:embed="rId2" cstate="print">
            <a:extLst>
              <a:ext uri="{28A0092B-C50C-407E-A947-70E740481C1C}">
                <a14:useLocalDpi xmlns:a14="http://schemas.microsoft.com/office/drawing/2010/main" val="0"/>
              </a:ext>
            </a:extLst>
          </a:blip>
          <a:stretch>
            <a:fillRect/>
          </a:stretch>
        </p:blipFill>
        <p:spPr>
          <a:xfrm>
            <a:off x="0" y="4445"/>
            <a:ext cx="12192635" cy="2040890"/>
          </a:xfrm>
          <a:prstGeom prst="rect">
            <a:avLst/>
          </a:prstGeom>
          <a:noFill/>
        </p:spPr>
      </p:pic>
      <p:sp>
        <p:nvSpPr>
          <p:cNvPr id="6" name="Rect 0"/>
          <p:cNvSpPr txBox="1">
            <a:spLocks/>
          </p:cNvSpPr>
          <p:nvPr/>
        </p:nvSpPr>
        <p:spPr>
          <a:xfrm>
            <a:off x="3952875" y="2286000"/>
            <a:ext cx="4382135" cy="370205"/>
          </a:xfrm>
          <a:prstGeom prst="rect">
            <a:avLst/>
          </a:prstGeom>
          <a:noFill/>
          <a:ln w="0">
            <a:noFill/>
            <a:prstDash/>
          </a:ln>
        </p:spPr>
        <p:txBody>
          <a:bodyPr vert="horz" wrap="square" lIns="89535" tIns="46355" rIns="89535" bIns="46355" anchor="t">
            <a:spAutoFit/>
          </a:bodyPr>
          <a:lstStyle/>
          <a:p>
            <a:pPr marL="0" indent="0" algn="l" hangingPunct="1"/>
            <a:r>
              <a:rPr lang="ru-RU" sz="1800">
                <a:latin typeface="Kelson Sans RU" charset="0"/>
                <a:ea typeface="Kelson Sans RU" charset="0"/>
              </a:rPr>
              <a:t>Газовый хроматограф с ПИД и ЭДЗ</a:t>
            </a:r>
            <a:endParaRPr lang="ko-KR" altLang="en-US" sz="1800">
              <a:latin typeface="Kelson Sans RU" charset="0"/>
              <a:ea typeface="Kelson Sans RU" charset="0"/>
            </a:endParaRPr>
          </a:p>
        </p:txBody>
      </p:sp>
      <p:pic>
        <p:nvPicPr>
          <p:cNvPr id="7" name="Рисунок 5"/>
          <p:cNvPicPr>
            <a:picLocks noChangeAspect="1"/>
          </p:cNvPicPr>
          <p:nvPr/>
        </p:nvPicPr>
        <p:blipFill rotWithShape="1">
          <a:blip r:embed="rId3" cstate="print">
            <a:extLst>
              <a:ext uri="{28A0092B-C50C-407E-A947-70E740481C1C}">
                <a14:useLocalDpi xmlns:a14="http://schemas.microsoft.com/office/drawing/2010/main" val="0"/>
              </a:ext>
            </a:extLst>
          </a:blip>
          <a:stretch>
            <a:fillRect/>
          </a:stretch>
        </p:blipFill>
        <p:spPr>
          <a:xfrm>
            <a:off x="285750" y="2209800"/>
            <a:ext cx="3296285" cy="4410710"/>
          </a:xfrm>
          <a:prstGeom prst="rect">
            <a:avLst/>
          </a:prstGeom>
          <a:noFill/>
        </p:spPr>
      </p:pic>
      <p:sp>
        <p:nvSpPr>
          <p:cNvPr id="8" name="Текстовое поле 13"/>
          <p:cNvSpPr txBox="1">
            <a:spLocks/>
          </p:cNvSpPr>
          <p:nvPr/>
        </p:nvSpPr>
        <p:spPr>
          <a:xfrm>
            <a:off x="3933825" y="2781300"/>
            <a:ext cx="7963535" cy="1352550"/>
          </a:xfrm>
          <a:prstGeom prst="rect">
            <a:avLst/>
          </a:prstGeom>
          <a:noFill/>
          <a:ln w="0">
            <a:noFill/>
            <a:prstDash/>
          </a:ln>
        </p:spPr>
        <p:txBody>
          <a:bodyPr vert="horz" wrap="square" lIns="89535" tIns="46355" rIns="89535" bIns="46355" anchor="t">
            <a:spAutoFit/>
          </a:bodyPr>
          <a:lstStyle/>
          <a:p>
            <a:pPr marL="0" indent="0" algn="l" hangingPunct="1"/>
            <a:r>
              <a:rPr sz="900" b="0" i="0">
                <a:solidFill>
                  <a:srgbClr val="646464"/>
                </a:solidFill>
                <a:latin typeface="Kelson Sans RU" charset="0"/>
                <a:ea typeface="Kelson Sans RU" charset="0"/>
              </a:rPr>
              <a:t>Газовая хроматография (ГХ) является наиболее точным и распространенным методом разделения и идентификации сложных смесей, применяющимся в таких областях как химическая и пищевая промышленности, медицина и наука. В основном хроматографы предназначены для анализа проб содержащих вещества с температурой кипения до 400</a:t>
            </a:r>
            <a:r>
              <a:rPr b="0" i="0" baseline="30000">
                <a:solidFill>
                  <a:srgbClr val="646464"/>
                </a:solidFill>
                <a:latin typeface="Kelson Sans RU" charset="0"/>
                <a:ea typeface="Kelson Sans RU" charset="0"/>
              </a:rPr>
              <a:t>о</a:t>
            </a:r>
            <a:r>
              <a:rPr sz="900" b="0" i="0">
                <a:solidFill>
                  <a:srgbClr val="646464"/>
                </a:solidFill>
                <a:latin typeface="Kelson Sans RU" charset="0"/>
                <a:ea typeface="Kelson Sans RU" charset="0"/>
              </a:rPr>
              <a:t>С , где способны обнаружить даже следовые количества целевых соединений. В качестве подвижной фазы используется инертный газ.</a:t>
            </a:r>
            <a:endParaRPr lang="ko-KR" altLang="en-US" sz="900" b="0" i="0">
              <a:solidFill>
                <a:srgbClr val="646464"/>
              </a:solidFill>
              <a:latin typeface="Kelson Sans RU" charset="0"/>
              <a:ea typeface="Kelson Sans RU" charset="0"/>
            </a:endParaRPr>
          </a:p>
          <a:p>
            <a:pPr marL="0" indent="0" algn="l"/>
            <a:r>
              <a:rPr sz="900" b="0" i="0">
                <a:solidFill>
                  <a:srgbClr val="646464"/>
                </a:solidFill>
                <a:latin typeface="Kelson Sans RU" charset="0"/>
                <a:ea typeface="Kelson Sans RU" charset="0"/>
              </a:rPr>
              <a:t>Основными составными частями газового хроматографа являются:</a:t>
            </a:r>
            <a:endParaRPr lang="ko-KR" altLang="en-US" sz="900" b="0" i="0">
              <a:solidFill>
                <a:srgbClr val="646464"/>
              </a:solidFill>
              <a:latin typeface="Kelson Sans RU" charset="0"/>
              <a:ea typeface="Kelson Sans RU" charset="0"/>
            </a:endParaRPr>
          </a:p>
          <a:p>
            <a:pPr marL="0" indent="0" algn="l"/>
            <a:r>
              <a:rPr sz="900" b="0" i="0">
                <a:solidFill>
                  <a:srgbClr val="646464"/>
                </a:solidFill>
                <a:latin typeface="Kelson Sans RU" charset="0"/>
                <a:ea typeface="Kelson Sans RU" charset="0"/>
              </a:rPr>
              <a:t>В таблице представлены данные о выборе капиллярной колонки в зависимости от </a:t>
            </a:r>
            <a:endParaRPr lang="ko-KR" altLang="en-US" sz="900" b="0" i="0">
              <a:solidFill>
                <a:srgbClr val="646464"/>
              </a:solidFill>
              <a:latin typeface="Kelson Sans RU" charset="0"/>
              <a:ea typeface="Kelson Sans RU" charset="0"/>
            </a:endParaRPr>
          </a:p>
          <a:p>
            <a:pPr marL="0" indent="0" algn="l"/>
            <a:r>
              <a:rPr sz="900" b="0" i="0">
                <a:solidFill>
                  <a:srgbClr val="646464"/>
                </a:solidFill>
                <a:latin typeface="Kelson Sans RU" charset="0"/>
                <a:ea typeface="Kelson Sans RU" charset="0"/>
              </a:rPr>
              <a:t>типа исследуемых соединений</a:t>
            </a:r>
            <a:r>
              <a:rPr lang="ru-RU" sz="900" b="0" i="0">
                <a:solidFill>
                  <a:srgbClr val="646464"/>
                </a:solidFill>
                <a:latin typeface="Kelson Sans RU" charset="0"/>
                <a:ea typeface="Kelson Sans RU" charset="0"/>
              </a:rPr>
              <a:t>:</a:t>
            </a:r>
            <a:endParaRPr lang="ko-KR" altLang="en-US" sz="900" b="0" i="0">
              <a:solidFill>
                <a:srgbClr val="646464"/>
              </a:solidFill>
              <a:latin typeface="Kelson Sans RU" charset="0"/>
              <a:ea typeface="Kelson Sans RU" charset="0"/>
            </a:endParaRPr>
          </a:p>
        </p:txBody>
      </p:sp>
      <p:pic>
        <p:nvPicPr>
          <p:cNvPr id="9" name="Рисунок 14">
            <a:hlinkClick r:id="rId4"/>
          </p:cNvPr>
          <p:cNvPicPr>
            <a:picLocks noChangeAspect="1"/>
          </p:cNvPicPr>
          <p:nvPr/>
        </p:nvPicPr>
        <p:blipFill rotWithShape="1">
          <a:blip r:embed="rId5" cstate="print">
            <a:extLst>
              <a:ext uri="{28A0092B-C50C-407E-A947-70E740481C1C}">
                <a14:useLocalDpi xmlns:a14="http://schemas.microsoft.com/office/drawing/2010/main" val="0"/>
              </a:ext>
            </a:extLst>
          </a:blip>
          <a:stretch>
            <a:fillRect/>
          </a:stretch>
        </p:blipFill>
        <p:spPr>
          <a:xfrm>
            <a:off x="0" y="0"/>
            <a:ext cx="5219700" cy="0"/>
          </a:xfrm>
          <a:prstGeom prst="rect">
            <a:avLst/>
          </a:prstGeom>
          <a:noFill/>
        </p:spPr>
      </p:pic>
      <p:pic>
        <p:nvPicPr>
          <p:cNvPr id="10" name="Рисунок 15"/>
          <p:cNvPicPr>
            <a:picLocks noChangeAspect="1"/>
          </p:cNvPicPr>
          <p:nvPr/>
        </p:nvPicPr>
        <p:blipFill rotWithShape="1">
          <a:blip r:embed="rId6" cstate="print">
            <a:extLst>
              <a:ext uri="{28A0092B-C50C-407E-A947-70E740481C1C}">
                <a14:useLocalDpi xmlns:a14="http://schemas.microsoft.com/office/drawing/2010/main" val="0"/>
              </a:ext>
            </a:extLst>
          </a:blip>
          <a:stretch>
            <a:fillRect/>
          </a:stretch>
        </p:blipFill>
        <p:spPr>
          <a:xfrm>
            <a:off x="3929380" y="4088130"/>
            <a:ext cx="4096385" cy="1079500"/>
          </a:xfrm>
          <a:prstGeom prst="rect">
            <a:avLst/>
          </a:prstGeom>
          <a:noFill/>
        </p:spPr>
      </p:pic>
      <p:pic>
        <p:nvPicPr>
          <p:cNvPr id="11" name="Рисунок 16"/>
          <p:cNvPicPr>
            <a:picLocks noChangeAspect="1"/>
          </p:cNvPicPr>
          <p:nvPr/>
        </p:nvPicPr>
        <p:blipFill rotWithShape="1">
          <a:blip r:embed="rId7" cstate="print">
            <a:extLst>
              <a:ext uri="{28A0092B-C50C-407E-A947-70E740481C1C}">
                <a14:useLocalDpi xmlns:a14="http://schemas.microsoft.com/office/drawing/2010/main" val="0"/>
              </a:ext>
            </a:extLst>
          </a:blip>
          <a:stretch>
            <a:fillRect/>
          </a:stretch>
        </p:blipFill>
        <p:spPr>
          <a:xfrm>
            <a:off x="8048625" y="4250690"/>
            <a:ext cx="4044315" cy="2538730"/>
          </a:xfrm>
          <a:prstGeom prst="rect">
            <a:avLst/>
          </a:prstGeom>
          <a:noFill/>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
          <p:cNvPicPr>
            <a:picLocks noChangeAspect="1"/>
          </p:cNvPicPr>
          <p:nvPr/>
        </p:nvPicPr>
        <p:blipFill rotWithShape="1">
          <a:blip r:embed="rId2" cstate="print">
            <a:extLst>
              <a:ext uri="{28A0092B-C50C-407E-A947-70E740481C1C}">
                <a14:useLocalDpi xmlns:a14="http://schemas.microsoft.com/office/drawing/2010/main" val="0"/>
              </a:ext>
            </a:extLst>
          </a:blip>
          <a:stretch>
            <a:fillRect/>
          </a:stretch>
        </p:blipFill>
        <p:spPr>
          <a:xfrm>
            <a:off x="0" y="4445"/>
            <a:ext cx="12192635" cy="2040890"/>
          </a:xfrm>
          <a:prstGeom prst="rect">
            <a:avLst/>
          </a:prstGeom>
          <a:noFill/>
        </p:spPr>
      </p:pic>
      <p:sp>
        <p:nvSpPr>
          <p:cNvPr id="6" name="Rect 0"/>
          <p:cNvSpPr txBox="1">
            <a:spLocks/>
          </p:cNvSpPr>
          <p:nvPr/>
        </p:nvSpPr>
        <p:spPr>
          <a:xfrm>
            <a:off x="7010400" y="3781425"/>
            <a:ext cx="4382135" cy="370205"/>
          </a:xfrm>
          <a:prstGeom prst="rect">
            <a:avLst/>
          </a:prstGeom>
          <a:noFill/>
          <a:ln w="0">
            <a:noFill/>
            <a:prstDash/>
          </a:ln>
        </p:spPr>
        <p:txBody>
          <a:bodyPr vert="horz" wrap="square" lIns="89535" tIns="46355" rIns="89535" bIns="46355" anchor="t">
            <a:spAutoFit/>
          </a:bodyPr>
          <a:lstStyle/>
          <a:p>
            <a:pPr marL="0" indent="0" algn="l" hangingPunct="1"/>
            <a:r>
              <a:rPr lang="ru-RU" sz="1800">
                <a:latin typeface="Kelson Sans RU" charset="0"/>
                <a:ea typeface="Kelson Sans RU" charset="0"/>
              </a:rPr>
              <a:t>Жидкостной хромато-масс-спектрометр</a:t>
            </a:r>
            <a:endParaRPr lang="ko-KR" altLang="en-US" sz="1800">
              <a:latin typeface="Kelson Sans RU" charset="0"/>
              <a:ea typeface="Kelson Sans RU" charset="0"/>
            </a:endParaRPr>
          </a:p>
        </p:txBody>
      </p:sp>
      <p:pic>
        <p:nvPicPr>
          <p:cNvPr id="7" name="Рисунок 7"/>
          <p:cNvPicPr>
            <a:picLocks noChangeAspect="1"/>
          </p:cNvPicPr>
          <p:nvPr/>
        </p:nvPicPr>
        <p:blipFill rotWithShape="1">
          <a:blip r:embed="rId3" cstate="print">
            <a:extLst>
              <a:ext uri="{28A0092B-C50C-407E-A947-70E740481C1C}">
                <a14:useLocalDpi xmlns:a14="http://schemas.microsoft.com/office/drawing/2010/main" val="0"/>
              </a:ext>
            </a:extLst>
          </a:blip>
          <a:stretch>
            <a:fillRect/>
          </a:stretch>
        </p:blipFill>
        <p:spPr>
          <a:xfrm>
            <a:off x="419100" y="2295525"/>
            <a:ext cx="5810885" cy="4363085"/>
          </a:xfrm>
          <a:prstGeom prst="rect">
            <a:avLst/>
          </a:prstGeom>
          <a:noFill/>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
          <p:cNvPicPr>
            <a:picLocks noChangeAspect="1"/>
          </p:cNvPicPr>
          <p:nvPr/>
        </p:nvPicPr>
        <p:blipFill rotWithShape="1">
          <a:blip r:embed="rId2" cstate="print">
            <a:extLst>
              <a:ext uri="{28A0092B-C50C-407E-A947-70E740481C1C}">
                <a14:useLocalDpi xmlns:a14="http://schemas.microsoft.com/office/drawing/2010/main" val="0"/>
              </a:ext>
            </a:extLst>
          </a:blip>
          <a:stretch>
            <a:fillRect/>
          </a:stretch>
        </p:blipFill>
        <p:spPr>
          <a:xfrm>
            <a:off x="0" y="4445"/>
            <a:ext cx="12192635" cy="2040890"/>
          </a:xfrm>
          <a:prstGeom prst="rect">
            <a:avLst/>
          </a:prstGeom>
          <a:noFill/>
        </p:spPr>
      </p:pic>
      <p:sp>
        <p:nvSpPr>
          <p:cNvPr id="6" name="Rect 0"/>
          <p:cNvSpPr txBox="1">
            <a:spLocks/>
          </p:cNvSpPr>
          <p:nvPr/>
        </p:nvSpPr>
        <p:spPr>
          <a:xfrm>
            <a:off x="7010400" y="3781425"/>
            <a:ext cx="4382135" cy="647065"/>
          </a:xfrm>
          <a:prstGeom prst="rect">
            <a:avLst/>
          </a:prstGeom>
          <a:noFill/>
          <a:ln w="0">
            <a:noFill/>
            <a:prstDash/>
          </a:ln>
        </p:spPr>
        <p:txBody>
          <a:bodyPr vert="horz" wrap="square" lIns="89535" tIns="46355" rIns="89535" bIns="46355" anchor="t">
            <a:spAutoFit/>
          </a:bodyPr>
          <a:lstStyle/>
          <a:p>
            <a:pPr marL="0" indent="0" algn="l" hangingPunct="1"/>
            <a:r>
              <a:rPr lang="ru-RU" sz="1800">
                <a:latin typeface="Kelson Sans RU" charset="0"/>
                <a:ea typeface="Kelson Sans RU" charset="0"/>
              </a:rPr>
              <a:t>Инверсионный вольтамперометрический анализатор</a:t>
            </a:r>
            <a:endParaRPr lang="ko-KR" altLang="en-US" sz="1800">
              <a:latin typeface="Kelson Sans RU" charset="0"/>
              <a:ea typeface="Kelson Sans RU" charset="0"/>
            </a:endParaRPr>
          </a:p>
        </p:txBody>
      </p:sp>
      <p:pic>
        <p:nvPicPr>
          <p:cNvPr id="7" name="Рисунок 8"/>
          <p:cNvPicPr>
            <a:picLocks noChangeAspect="1"/>
          </p:cNvPicPr>
          <p:nvPr/>
        </p:nvPicPr>
        <p:blipFill rotWithShape="1">
          <a:blip r:embed="rId3" cstate="print">
            <a:extLst>
              <a:ext uri="{28A0092B-C50C-407E-A947-70E740481C1C}">
                <a14:useLocalDpi xmlns:a14="http://schemas.microsoft.com/office/drawing/2010/main" val="0"/>
              </a:ext>
            </a:extLst>
          </a:blip>
          <a:stretch>
            <a:fillRect/>
          </a:stretch>
        </p:blipFill>
        <p:spPr>
          <a:xfrm>
            <a:off x="485775" y="2181225"/>
            <a:ext cx="6010910" cy="4505960"/>
          </a:xfrm>
          <a:prstGeom prst="rect">
            <a:avLst/>
          </a:prstGeom>
          <a:noFill/>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
          <p:cNvPicPr>
            <a:picLocks noChangeAspect="1"/>
          </p:cNvPicPr>
          <p:nvPr/>
        </p:nvPicPr>
        <p:blipFill rotWithShape="1">
          <a:blip r:embed="rId2" cstate="print">
            <a:extLst>
              <a:ext uri="{28A0092B-C50C-407E-A947-70E740481C1C}">
                <a14:useLocalDpi xmlns:a14="http://schemas.microsoft.com/office/drawing/2010/main" val="0"/>
              </a:ext>
            </a:extLst>
          </a:blip>
          <a:stretch>
            <a:fillRect/>
          </a:stretch>
        </p:blipFill>
        <p:spPr>
          <a:xfrm>
            <a:off x="0" y="4445"/>
            <a:ext cx="12192635" cy="2040890"/>
          </a:xfrm>
          <a:prstGeom prst="rect">
            <a:avLst/>
          </a:prstGeom>
          <a:noFill/>
        </p:spPr>
      </p:pic>
      <p:sp>
        <p:nvSpPr>
          <p:cNvPr id="6" name="Rect 0"/>
          <p:cNvSpPr txBox="1">
            <a:spLocks/>
          </p:cNvSpPr>
          <p:nvPr/>
        </p:nvSpPr>
        <p:spPr>
          <a:xfrm>
            <a:off x="7010400" y="3781425"/>
            <a:ext cx="4382135" cy="370205"/>
          </a:xfrm>
          <a:prstGeom prst="rect">
            <a:avLst/>
          </a:prstGeom>
          <a:noFill/>
          <a:ln w="0">
            <a:noFill/>
            <a:prstDash/>
          </a:ln>
        </p:spPr>
        <p:txBody>
          <a:bodyPr vert="horz" wrap="square" lIns="89535" tIns="46355" rIns="89535" bIns="46355" anchor="t">
            <a:spAutoFit/>
          </a:bodyPr>
          <a:lstStyle/>
          <a:p>
            <a:pPr marL="0" indent="0" algn="l" hangingPunct="1"/>
            <a:r>
              <a:rPr lang="ru-RU" sz="1800">
                <a:latin typeface="Kelson Sans RU" charset="0"/>
                <a:ea typeface="Kelson Sans RU" charset="0"/>
              </a:rPr>
              <a:t>Рентген-флуоресцентный спектрометр</a:t>
            </a:r>
            <a:endParaRPr lang="ko-KR" altLang="en-US" sz="1800">
              <a:latin typeface="Kelson Sans RU" charset="0"/>
              <a:ea typeface="Kelson Sans RU" charset="0"/>
            </a:endParaRPr>
          </a:p>
        </p:txBody>
      </p:sp>
      <p:pic>
        <p:nvPicPr>
          <p:cNvPr id="7" name="Рисунок 10"/>
          <p:cNvPicPr>
            <a:picLocks noChangeAspect="1"/>
          </p:cNvPicPr>
          <p:nvPr/>
        </p:nvPicPr>
        <p:blipFill rotWithShape="1">
          <a:blip r:embed="rId3" cstate="print">
            <a:extLst>
              <a:ext uri="{28A0092B-C50C-407E-A947-70E740481C1C}">
                <a14:useLocalDpi xmlns:a14="http://schemas.microsoft.com/office/drawing/2010/main" val="0"/>
              </a:ext>
            </a:extLst>
          </a:blip>
          <a:stretch>
            <a:fillRect/>
          </a:stretch>
        </p:blipFill>
        <p:spPr>
          <a:xfrm>
            <a:off x="361950" y="2238375"/>
            <a:ext cx="5610860" cy="4391660"/>
          </a:xfrm>
          <a:prstGeom prst="rect">
            <a:avLst/>
          </a:prstGeom>
          <a:noFill/>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
          <p:cNvPicPr>
            <a:picLocks noChangeAspect="1"/>
          </p:cNvPicPr>
          <p:nvPr/>
        </p:nvPicPr>
        <p:blipFill rotWithShape="1">
          <a:blip r:embed="rId2" cstate="print">
            <a:extLst>
              <a:ext uri="{28A0092B-C50C-407E-A947-70E740481C1C}">
                <a14:useLocalDpi xmlns:a14="http://schemas.microsoft.com/office/drawing/2010/main" val="0"/>
              </a:ext>
            </a:extLst>
          </a:blip>
          <a:stretch>
            <a:fillRect/>
          </a:stretch>
        </p:blipFill>
        <p:spPr>
          <a:xfrm>
            <a:off x="0" y="4445"/>
            <a:ext cx="12192635" cy="2040890"/>
          </a:xfrm>
          <a:prstGeom prst="rect">
            <a:avLst/>
          </a:prstGeom>
          <a:noFill/>
        </p:spPr>
      </p:pic>
      <p:sp>
        <p:nvSpPr>
          <p:cNvPr id="6" name="Rect 0"/>
          <p:cNvSpPr txBox="1">
            <a:spLocks/>
          </p:cNvSpPr>
          <p:nvPr/>
        </p:nvSpPr>
        <p:spPr>
          <a:xfrm>
            <a:off x="7010400" y="3781425"/>
            <a:ext cx="4382135" cy="923925"/>
          </a:xfrm>
          <a:prstGeom prst="rect">
            <a:avLst/>
          </a:prstGeom>
          <a:noFill/>
          <a:ln w="0">
            <a:noFill/>
            <a:prstDash/>
          </a:ln>
        </p:spPr>
        <p:txBody>
          <a:bodyPr vert="horz" wrap="square" lIns="89535" tIns="46355" rIns="89535" bIns="46355" anchor="t">
            <a:spAutoFit/>
          </a:bodyPr>
          <a:lstStyle/>
          <a:p>
            <a:pPr marL="0" indent="0" algn="l" hangingPunct="1"/>
            <a:r>
              <a:rPr lang="ru-RU" sz="1800">
                <a:latin typeface="Kelson Sans RU" charset="0"/>
                <a:ea typeface="Kelson Sans RU" charset="0"/>
              </a:rPr>
              <a:t>Жидкостной хроматограф с ультрафиолетовым детектором и автосемплером</a:t>
            </a:r>
            <a:endParaRPr lang="ko-KR" altLang="en-US" sz="1800">
              <a:latin typeface="Kelson Sans RU" charset="0"/>
              <a:ea typeface="Kelson Sans RU" charset="0"/>
            </a:endParaRPr>
          </a:p>
        </p:txBody>
      </p:sp>
      <p:pic>
        <p:nvPicPr>
          <p:cNvPr id="7" name="Рисунок 11"/>
          <p:cNvPicPr>
            <a:picLocks noChangeAspect="1"/>
          </p:cNvPicPr>
          <p:nvPr/>
        </p:nvPicPr>
        <p:blipFill rotWithShape="1">
          <a:blip r:embed="rId3" cstate="print">
            <a:extLst>
              <a:ext uri="{28A0092B-C50C-407E-A947-70E740481C1C}">
                <a14:useLocalDpi xmlns:a14="http://schemas.microsoft.com/office/drawing/2010/main" val="0"/>
              </a:ext>
            </a:extLst>
          </a:blip>
          <a:stretch>
            <a:fillRect/>
          </a:stretch>
        </p:blipFill>
        <p:spPr>
          <a:xfrm>
            <a:off x="600075" y="2257425"/>
            <a:ext cx="5687060" cy="4267835"/>
          </a:xfrm>
          <a:prstGeom prst="rect">
            <a:avLst/>
          </a:prstGeom>
          <a:noFill/>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
          <p:cNvPicPr>
            <a:picLocks noChangeAspect="1"/>
          </p:cNvPicPr>
          <p:nvPr/>
        </p:nvPicPr>
        <p:blipFill rotWithShape="1">
          <a:blip r:embed="rId2" cstate="print">
            <a:extLst>
              <a:ext uri="{28A0092B-C50C-407E-A947-70E740481C1C}">
                <a14:useLocalDpi xmlns:a14="http://schemas.microsoft.com/office/drawing/2010/main" val="0"/>
              </a:ext>
            </a:extLst>
          </a:blip>
          <a:stretch>
            <a:fillRect/>
          </a:stretch>
        </p:blipFill>
        <p:spPr>
          <a:xfrm>
            <a:off x="0" y="4445"/>
            <a:ext cx="12192635" cy="2040890"/>
          </a:xfrm>
          <a:prstGeom prst="rect">
            <a:avLst/>
          </a:prstGeom>
          <a:noFill/>
        </p:spPr>
      </p:pic>
      <p:sp>
        <p:nvSpPr>
          <p:cNvPr id="6" name="Rect 0"/>
          <p:cNvSpPr txBox="1">
            <a:spLocks/>
          </p:cNvSpPr>
          <p:nvPr/>
        </p:nvSpPr>
        <p:spPr>
          <a:xfrm>
            <a:off x="7010400" y="3781425"/>
            <a:ext cx="4382135" cy="370205"/>
          </a:xfrm>
          <a:prstGeom prst="rect">
            <a:avLst/>
          </a:prstGeom>
          <a:noFill/>
          <a:ln w="0">
            <a:noFill/>
            <a:prstDash/>
          </a:ln>
        </p:spPr>
        <p:txBody>
          <a:bodyPr vert="horz" wrap="square" lIns="89535" tIns="46355" rIns="89535" bIns="46355" anchor="t">
            <a:spAutoFit/>
          </a:bodyPr>
          <a:lstStyle/>
          <a:p>
            <a:pPr marL="0" indent="0" algn="l" hangingPunct="1"/>
            <a:r>
              <a:rPr lang="ru-RU" sz="1800">
                <a:latin typeface="Kelson Sans RU" charset="0"/>
                <a:ea typeface="Kelson Sans RU" charset="0"/>
              </a:rPr>
              <a:t>Система капиллярного электрофореза</a:t>
            </a:r>
            <a:endParaRPr lang="ko-KR" altLang="en-US" sz="1800">
              <a:latin typeface="Kelson Sans RU" charset="0"/>
              <a:ea typeface="Kelson Sans RU" charset="0"/>
            </a:endParaRPr>
          </a:p>
        </p:txBody>
      </p:sp>
      <p:pic>
        <p:nvPicPr>
          <p:cNvPr id="7" name="Рисунок 12"/>
          <p:cNvPicPr>
            <a:picLocks noChangeAspect="1"/>
          </p:cNvPicPr>
          <p:nvPr/>
        </p:nvPicPr>
        <p:blipFill rotWithShape="1">
          <a:blip r:embed="rId3" cstate="print">
            <a:extLst>
              <a:ext uri="{28A0092B-C50C-407E-A947-70E740481C1C}">
                <a14:useLocalDpi xmlns:a14="http://schemas.microsoft.com/office/drawing/2010/main" val="0"/>
              </a:ext>
            </a:extLst>
          </a:blip>
          <a:stretch>
            <a:fillRect/>
          </a:stretch>
        </p:blipFill>
        <p:spPr>
          <a:xfrm>
            <a:off x="561975" y="2266950"/>
            <a:ext cx="5610860" cy="4201160"/>
          </a:xfrm>
          <a:prstGeom prst="rect">
            <a:avLst/>
          </a:prstGeom>
          <a:noFill/>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p:nvPr>
        </p:nvSpPr>
        <p:spPr>
          <a:xfrm>
            <a:off x="838200" y="365125"/>
            <a:ext cx="10516235" cy="1326515"/>
          </a:xfrm>
          <a:prstGeom prst="rect">
            <a:avLst/>
          </a:prstGeom>
        </p:spPr>
        <p:txBody>
          <a:bodyPr vert="horz" wrap="square" lIns="91440" tIns="45720" rIns="91440" bIns="45720" numCol="1" anchor="ctr">
            <a:normAutofit/>
          </a:bodyPr>
          <a:lstStyle/>
          <a:p>
            <a:pPr marL="0" indent="0" latinLnBrk="0">
              <a:buFontTx/>
              <a:buNone/>
            </a:pPr>
            <a:r>
              <a:rPr lang="ru-RU">
                <a:latin typeface="Kelson Sans RU" charset="0"/>
                <a:ea typeface="Kelson Sans RU" charset="0"/>
              </a:rPr>
              <a:t>Прогресс в биомедицинской инженерии</a:t>
            </a:r>
            <a:endParaRPr lang="ko-KR" altLang="en-US">
              <a:latin typeface="Kelson Sans RU" charset="0"/>
              <a:ea typeface="Kelson Sans RU" charset="0"/>
            </a:endParaRPr>
          </a:p>
        </p:txBody>
      </p:sp>
      <p:sp>
        <p:nvSpPr>
          <p:cNvPr id="3" name="Content Placeholder 2"/>
          <p:cNvSpPr txBox="1">
            <a:spLocks noGrp="1"/>
          </p:cNvSpPr>
          <p:nvPr>
            <p:ph idx="1"/>
          </p:nvPr>
        </p:nvSpPr>
        <p:spPr>
          <a:xfrm>
            <a:off x="3390900" y="1825625"/>
            <a:ext cx="7963535" cy="4352290"/>
          </a:xfrm>
          <a:prstGeom prst="rect">
            <a:avLst/>
          </a:prstGeom>
        </p:spPr>
        <p:txBody>
          <a:bodyPr vert="horz" wrap="square" lIns="91440" tIns="45720" rIns="91440" bIns="45720" numCol="1" anchor="t">
            <a:normAutofit/>
          </a:bodyPr>
          <a:lstStyle/>
          <a:p>
            <a:pPr marL="228600" indent="-228600" latinLnBrk="0">
              <a:buFont typeface="Segoe UI"/>
              <a:buChar char="•"/>
            </a:pPr>
            <a:r>
              <a:rPr sz="1800" b="0" i="1">
                <a:solidFill>
                  <a:srgbClr val="333333"/>
                </a:solidFill>
                <a:latin typeface="Kelson Sans RU" charset="0"/>
                <a:ea typeface="Kelson Sans RU" charset="0"/>
              </a:rPr>
              <a:t>Progress in Biomedical Engineering</a:t>
            </a:r>
            <a:r>
              <a:rPr sz="1800" b="0" i="0">
                <a:solidFill>
                  <a:srgbClr val="333333"/>
                </a:solidFill>
                <a:latin typeface="Kelson Sans RU" charset="0"/>
                <a:ea typeface="Kelson Sans RU" charset="0"/>
              </a:rPr>
              <a:t> - это новый междисциплинарный журнал, публикующий высококачественные авторитетные обзоры и статьи, посвященные наиболее важным и захватывающим областям исследований в области биомедицинской инженерии.</a:t>
            </a:r>
            <a:endParaRPr lang="ko-KR" altLang="en-US" sz="1800" b="0" i="0">
              <a:solidFill>
                <a:srgbClr val="333333"/>
              </a:solidFill>
              <a:latin typeface="Kelson Sans RU" charset="0"/>
              <a:ea typeface="Kelson Sans RU" charset="0"/>
            </a:endParaRPr>
          </a:p>
          <a:p>
            <a:pPr marL="228600" indent="-228600" latinLnBrk="0">
              <a:buClr>
                <a:srgbClr val="333333"/>
              </a:buClr>
              <a:buFont typeface="Segoe UI"/>
              <a:buChar char="•"/>
            </a:pPr>
            <a:r>
              <a:rPr sz="1800" b="0" i="0">
                <a:solidFill>
                  <a:srgbClr val="333333"/>
                </a:solidFill>
                <a:latin typeface="Kelson Sans RU" charset="0"/>
                <a:ea typeface="Kelson Sans RU" charset="0"/>
              </a:rPr>
              <a:t>Начал издаваться с 2019 года</a:t>
            </a:r>
            <a:r>
              <a:rPr lang="ru-RU" sz="1800" b="0" i="0">
                <a:solidFill>
                  <a:srgbClr val="333333"/>
                </a:solidFill>
                <a:latin typeface="Kelson Sans RU" charset="0"/>
                <a:ea typeface="Kelson Sans RU" charset="0"/>
              </a:rPr>
              <a:t>: </a:t>
            </a:r>
            <a:r>
              <a:rPr sz="1800" b="0" i="1">
                <a:solidFill>
                  <a:srgbClr val="333333"/>
                </a:solidFill>
                <a:latin typeface="Kelson Sans RU" charset="0"/>
                <a:ea typeface="Kelson Sans RU" charset="0"/>
              </a:rPr>
              <a:t>https://iopscience.iop.org/journal/2516-1091</a:t>
            </a:r>
            <a:endParaRPr lang="ko-KR" altLang="en-US" sz="1800" b="0" i="0">
              <a:solidFill>
                <a:srgbClr val="333333"/>
              </a:solidFill>
              <a:latin typeface="Kelson Sans RU" charset="0"/>
              <a:ea typeface="Kelson Sans RU" charset="0"/>
            </a:endParaRPr>
          </a:p>
          <a:p>
            <a:pPr marL="228600" indent="-228600" latinLnBrk="0">
              <a:buFontTx/>
              <a:buNone/>
            </a:pPr>
            <a:endParaRPr lang="ko-KR" altLang="en-US"/>
          </a:p>
        </p:txBody>
      </p:sp>
      <p:pic>
        <p:nvPicPr>
          <p:cNvPr id="4" name="Рисунок 9"/>
          <p:cNvPicPr>
            <a:picLocks noChangeAspect="1"/>
          </p:cNvPicPr>
          <p:nvPr/>
        </p:nvPicPr>
        <p:blipFill rotWithShape="1">
          <a:blip r:embed="rId2" cstate="print">
            <a:extLst>
              <a:ext uri="{28A0092B-C50C-407E-A947-70E740481C1C}">
                <a14:useLocalDpi xmlns:a14="http://schemas.microsoft.com/office/drawing/2010/main" val="0"/>
              </a:ext>
            </a:extLst>
          </a:blip>
          <a:stretch>
            <a:fillRect/>
          </a:stretch>
        </p:blipFill>
        <p:spPr>
          <a:xfrm>
            <a:off x="638175" y="2152650"/>
            <a:ext cx="2381885" cy="3372485"/>
          </a:xfrm>
          <a:prstGeom prst="rect">
            <a:avLst/>
          </a:prstGeom>
          <a:noFill/>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p:nvPr>
        </p:nvSpPr>
        <p:spPr>
          <a:xfrm>
            <a:off x="838200" y="365125"/>
            <a:ext cx="10517505" cy="1327785"/>
          </a:xfrm>
          <a:prstGeom prst="rect">
            <a:avLst/>
          </a:prstGeom>
        </p:spPr>
        <p:txBody>
          <a:bodyPr vert="horz" wrap="square" lIns="91440" tIns="45720" rIns="91440" bIns="45720" numCol="1" anchor="ctr">
            <a:normAutofit/>
          </a:bodyPr>
          <a:lstStyle/>
          <a:p>
            <a:pPr marL="0" indent="0" rtl="0" latinLnBrk="0">
              <a:buFontTx/>
              <a:buNone/>
            </a:pPr>
            <a:r>
              <a:rPr lang="ru-RU" sz="4400">
                <a:latin typeface="Kelson Sans RU" charset="0"/>
                <a:ea typeface="Kelson Sans RU" charset="0"/>
              </a:rPr>
              <a:t>1859 - рецепция идей Дарвина - объективная причина отделения науки</a:t>
            </a:r>
            <a:endParaRPr lang="ko-KR" altLang="en-US" sz="4400">
              <a:latin typeface="Kelson Sans RU" charset="0"/>
              <a:ea typeface="Kelson Sans RU" charset="0"/>
            </a:endParaRPr>
          </a:p>
        </p:txBody>
      </p:sp>
      <p:sp>
        <p:nvSpPr>
          <p:cNvPr id="3" name="Rect 0"/>
          <p:cNvSpPr txBox="1">
            <a:spLocks/>
          </p:cNvSpPr>
          <p:nvPr/>
        </p:nvSpPr>
        <p:spPr>
          <a:xfrm>
            <a:off x="6524625" y="1809750"/>
            <a:ext cx="5096510" cy="4799965"/>
          </a:xfrm>
          <a:prstGeom prst="rect">
            <a:avLst/>
          </a:prstGeom>
          <a:noFill/>
          <a:ln w="0">
            <a:noFill/>
            <a:prstDash/>
          </a:ln>
        </p:spPr>
        <p:txBody>
          <a:bodyPr vert="horz" wrap="square" lIns="89535" tIns="46355" rIns="89535" bIns="46355" anchor="t">
            <a:spAutoFit/>
          </a:bodyPr>
          <a:lstStyle/>
          <a:p>
            <a:pPr marL="0" indent="0" algn="l" hangingPunct="1"/>
            <a:r>
              <a:rPr lang="ru-RU" sz="1800">
                <a:latin typeface="Kelson Sans RU" charset="0"/>
                <a:ea typeface="Kelson Sans RU" charset="0"/>
              </a:rPr>
              <a:t>Рецепция идей Дарвинизма шла очень долго и очень болезненно. Причем, за пределами науки дольше и болезненнее, чем внутри самой науки.</a:t>
            </a:r>
            <a:endParaRPr lang="ko-KR" altLang="en-US" sz="1800">
              <a:latin typeface="Kelson Sans RU" charset="0"/>
              <a:ea typeface="Kelson Sans RU" charset="0"/>
            </a:endParaRPr>
          </a:p>
          <a:p>
            <a:pPr marL="0" indent="0" algn="l" hangingPunct="1"/>
            <a:endParaRPr lang="ko-KR" altLang="en-US" sz="1800">
              <a:latin typeface="Kelson Sans RU" charset="0"/>
              <a:ea typeface="Kelson Sans RU" charset="0"/>
            </a:endParaRPr>
          </a:p>
          <a:p>
            <a:pPr marL="0" indent="0" algn="l" hangingPunct="1"/>
            <a:r>
              <a:rPr lang="ru-RU" sz="1800">
                <a:latin typeface="Kelson Sans RU" charset="0"/>
                <a:ea typeface="Kelson Sans RU" charset="0"/>
              </a:rPr>
              <a:t>В науке быстро разобрались как пользоваться работой Дарвина, дали комментарии, вариации - пошел нормальный рабочий процесс научного познания.</a:t>
            </a:r>
            <a:endParaRPr lang="ko-KR" altLang="en-US" sz="1800">
              <a:latin typeface="Kelson Sans RU" charset="0"/>
              <a:ea typeface="Kelson Sans RU" charset="0"/>
            </a:endParaRPr>
          </a:p>
          <a:p>
            <a:pPr marL="0" indent="0" algn="l" hangingPunct="1"/>
            <a:endParaRPr lang="ko-KR" altLang="en-US" sz="1800">
              <a:latin typeface="Kelson Sans RU" charset="0"/>
              <a:ea typeface="Kelson Sans RU" charset="0"/>
            </a:endParaRPr>
          </a:p>
          <a:p>
            <a:pPr marL="0" indent="0" algn="l" hangingPunct="1"/>
            <a:r>
              <a:rPr lang="ru-RU" sz="1800">
                <a:latin typeface="Kelson Sans RU" charset="0"/>
                <a:ea typeface="Kelson Sans RU" charset="0"/>
              </a:rPr>
              <a:t>За пределами науки, тема того, что добрались и до человека тоже, что человек произошел из нежевого через обезьяну, что тайн скоро больше не останется и естествоиспытатели в конец обнаглели, норовят объяснять то, что вообще трогать нельзя "грязными руками" не дает покоя до сих пор.</a:t>
            </a:r>
            <a:endParaRPr lang="ko-KR" altLang="en-US" sz="1800">
              <a:latin typeface="Kelson Sans RU" charset="0"/>
              <a:ea typeface="Kelson Sans RU" charset="0"/>
            </a:endParaRPr>
          </a:p>
        </p:txBody>
      </p:sp>
      <p:pic>
        <p:nvPicPr>
          <p:cNvPr id="5" name="Picture "/>
          <p:cNvPicPr>
            <a:picLocks noChangeAspect="1"/>
          </p:cNvPicPr>
          <p:nvPr/>
        </p:nvPicPr>
        <p:blipFill rotWithShape="1">
          <a:blip r:embed="rId2" cstate="print">
            <a:extLst>
              <a:ext uri="{28A0092B-C50C-407E-A947-70E740481C1C}">
                <a14:useLocalDpi xmlns:a14="http://schemas.microsoft.com/office/drawing/2010/main" val="0"/>
              </a:ext>
            </a:extLst>
          </a:blip>
          <a:stretch>
            <a:fillRect/>
          </a:stretch>
        </p:blipFill>
        <p:spPr>
          <a:xfrm>
            <a:off x="3876675" y="1809750"/>
            <a:ext cx="2381885" cy="3820160"/>
          </a:xfrm>
          <a:prstGeom prst="rect">
            <a:avLst/>
          </a:prstGeom>
          <a:noFill/>
        </p:spPr>
      </p:pic>
      <p:pic>
        <p:nvPicPr>
          <p:cNvPr id="2050" name="Picture 2" descr="Чарлз Роберт Дарвин">
            <a:extLst>
              <a:ext uri="{FF2B5EF4-FFF2-40B4-BE49-F238E27FC236}">
                <a16:creationId xmlns:a16="http://schemas.microsoft.com/office/drawing/2014/main" id="{F6F10A8D-C104-441D-909C-5EC8C633FE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578" y="1809750"/>
            <a:ext cx="2905065" cy="382016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p:nvPr>
        </p:nvSpPr>
        <p:spPr>
          <a:xfrm>
            <a:off x="838200" y="365125"/>
            <a:ext cx="10517505" cy="1327785"/>
          </a:xfrm>
          <a:prstGeom prst="rect">
            <a:avLst/>
          </a:prstGeom>
        </p:spPr>
        <p:txBody>
          <a:bodyPr vert="horz" wrap="square" lIns="91440" tIns="45720" rIns="91440" bIns="45720" numCol="1" anchor="ctr">
            <a:normAutofit/>
          </a:bodyPr>
          <a:lstStyle/>
          <a:p>
            <a:pPr marL="0" indent="0" rtl="0" latinLnBrk="0">
              <a:buFontTx/>
              <a:buNone/>
            </a:pPr>
            <a:r>
              <a:rPr lang="ru-RU" sz="4400">
                <a:latin typeface="Kelson Sans RU" charset="0"/>
                <a:ea typeface="Kelson Sans RU" charset="0"/>
              </a:rPr>
              <a:t>1859 - рецепция идей Дарвина - история науки</a:t>
            </a:r>
            <a:endParaRPr lang="ko-KR" altLang="en-US" sz="4400">
              <a:latin typeface="Kelson Sans RU" charset="0"/>
              <a:ea typeface="Kelson Sans RU" charset="0"/>
            </a:endParaRPr>
          </a:p>
        </p:txBody>
      </p:sp>
      <p:sp>
        <p:nvSpPr>
          <p:cNvPr id="3" name="Rect 0"/>
          <p:cNvSpPr txBox="1">
            <a:spLocks/>
          </p:cNvSpPr>
          <p:nvPr/>
        </p:nvSpPr>
        <p:spPr>
          <a:xfrm>
            <a:off x="6524625" y="1809750"/>
            <a:ext cx="5096510" cy="4246245"/>
          </a:xfrm>
          <a:prstGeom prst="rect">
            <a:avLst/>
          </a:prstGeom>
          <a:noFill/>
          <a:ln w="0">
            <a:noFill/>
            <a:prstDash/>
          </a:ln>
        </p:spPr>
        <p:txBody>
          <a:bodyPr vert="horz" wrap="square" lIns="89535" tIns="46355" rIns="89535" bIns="46355" anchor="t">
            <a:spAutoFit/>
          </a:bodyPr>
          <a:lstStyle/>
          <a:p>
            <a:pPr marL="0" indent="0" algn="l" hangingPunct="1"/>
            <a:r>
              <a:rPr lang="ru-RU" sz="1800">
                <a:latin typeface="Kelson Sans RU" charset="0"/>
                <a:ea typeface="Kelson Sans RU" charset="0"/>
              </a:rPr>
              <a:t>Одним из важных эффектов рецепции идей Дарвинизма явилась попытка ответить на вопрос о праве науки на претензии исторически.</a:t>
            </a:r>
            <a:endParaRPr lang="ko-KR" altLang="en-US" sz="1800">
              <a:latin typeface="Kelson Sans RU" charset="0"/>
              <a:ea typeface="Kelson Sans RU" charset="0"/>
            </a:endParaRPr>
          </a:p>
          <a:p>
            <a:pPr marL="0" indent="0" algn="l" hangingPunct="1"/>
            <a:endParaRPr lang="ko-KR" altLang="en-US" sz="1800">
              <a:latin typeface="Kelson Sans RU" charset="0"/>
              <a:ea typeface="Kelson Sans RU" charset="0"/>
            </a:endParaRPr>
          </a:p>
          <a:p>
            <a:pPr marL="0" indent="0" algn="l" hangingPunct="1"/>
            <a:r>
              <a:rPr lang="ru-RU" sz="1800">
                <a:latin typeface="Kelson Sans RU" charset="0"/>
                <a:ea typeface="Kelson Sans RU" charset="0"/>
              </a:rPr>
              <a:t>в 1870-ые публикуются работы в центре которых идеологическая идея - церковь и связанные с ней социальные предрассудки всегда мешали развитию позитивного знания. Данные фундаментальные работы по истории науки сразу же  писались с позиции как наука побеждает предрассудки, где главный предрассудок, учитывая социальный контекст - это церковь и ее представления о происхождении человека, сотворении мира...</a:t>
            </a:r>
            <a:endParaRPr lang="ko-KR" altLang="en-US" sz="1800">
              <a:latin typeface="Kelson Sans RU" charset="0"/>
              <a:ea typeface="Kelson Sans RU" charset="0"/>
            </a:endParaRPr>
          </a:p>
        </p:txBody>
      </p:sp>
      <p:pic>
        <p:nvPicPr>
          <p:cNvPr id="4" name="Picture "/>
          <p:cNvPicPr>
            <a:picLocks noChangeAspect="1"/>
          </p:cNvPicPr>
          <p:nvPr/>
        </p:nvPicPr>
        <p:blipFill rotWithShape="1">
          <a:blip r:embed="rId2" cstate="print">
            <a:extLst>
              <a:ext uri="{28A0092B-C50C-407E-A947-70E740481C1C}">
                <a14:useLocalDpi xmlns:a14="http://schemas.microsoft.com/office/drawing/2010/main" val="0"/>
              </a:ext>
            </a:extLst>
          </a:blip>
          <a:stretch>
            <a:fillRect/>
          </a:stretch>
        </p:blipFill>
        <p:spPr>
          <a:xfrm>
            <a:off x="962025" y="1809750"/>
            <a:ext cx="2762885" cy="3829685"/>
          </a:xfrm>
          <a:prstGeom prst="rect">
            <a:avLst/>
          </a:prstGeom>
          <a:noFill/>
        </p:spPr>
      </p:pic>
      <p:pic>
        <p:nvPicPr>
          <p:cNvPr id="5" name="Picture "/>
          <p:cNvPicPr>
            <a:picLocks noChangeAspect="1"/>
          </p:cNvPicPr>
          <p:nvPr/>
        </p:nvPicPr>
        <p:blipFill rotWithShape="1">
          <a:blip r:embed="rId3" cstate="print">
            <a:extLst>
              <a:ext uri="{28A0092B-C50C-407E-A947-70E740481C1C}">
                <a14:useLocalDpi xmlns:a14="http://schemas.microsoft.com/office/drawing/2010/main" val="0"/>
              </a:ext>
            </a:extLst>
          </a:blip>
          <a:stretch>
            <a:fillRect/>
          </a:stretch>
        </p:blipFill>
        <p:spPr>
          <a:xfrm>
            <a:off x="3876675" y="1809750"/>
            <a:ext cx="2381885" cy="3820160"/>
          </a:xfrm>
          <a:prstGeom prst="rect">
            <a:avLst/>
          </a:prstGeom>
          <a:noFill/>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TotalTime>
  <Pages>79</Pages>
  <Words>7238</Words>
  <Characters>0</Characters>
  <Application>Microsoft Office PowerPoint</Application>
  <DocSecurity>0</DocSecurity>
  <PresentationFormat>Широкоэкранный</PresentationFormat>
  <Lines>0</Lines>
  <Paragraphs>296</Paragraphs>
  <Slides>79</Slides>
  <Notes>0</Notes>
  <HiddenSlides>0</HiddenSlides>
  <MMClips>0</MMClips>
  <ScaleCrop>false</ScaleCrop>
  <HeadingPairs>
    <vt:vector size="6" baseType="variant">
      <vt:variant>
        <vt:lpstr>Использованные шрифты</vt:lpstr>
      </vt:variant>
      <vt:variant>
        <vt:i4>9</vt:i4>
      </vt:variant>
      <vt:variant>
        <vt:lpstr>Тема</vt:lpstr>
      </vt:variant>
      <vt:variant>
        <vt:i4>1</vt:i4>
      </vt:variant>
      <vt:variant>
        <vt:lpstr>Заголовки слайдов</vt:lpstr>
      </vt:variant>
      <vt:variant>
        <vt:i4>79</vt:i4>
      </vt:variant>
    </vt:vector>
  </HeadingPairs>
  <TitlesOfParts>
    <vt:vector size="89" baseType="lpstr">
      <vt:lpstr>Arial</vt:lpstr>
      <vt:lpstr>Calibri</vt:lpstr>
      <vt:lpstr>Calibri Light</vt:lpstr>
      <vt:lpstr>Helvetica Neue</vt:lpstr>
      <vt:lpstr>Kelson Sans RU</vt:lpstr>
      <vt:lpstr>Open Sans</vt:lpstr>
      <vt:lpstr>Segoe UI</vt:lpstr>
      <vt:lpstr>Times New Roman</vt:lpstr>
      <vt:lpstr>Wingdings</vt:lpstr>
      <vt:lpstr>Office Theme</vt:lpstr>
      <vt:lpstr>История и методология науки и техники в области биотехнических систем и технологий</vt:lpstr>
      <vt:lpstr>Лекция 1 - История науки - Историю чего мы изучаем - что такое наука?</vt:lpstr>
      <vt:lpstr>1837г: Вильям Уэвелл - рождение истории науки</vt:lpstr>
      <vt:lpstr>1830-1842г: Огюст Конт</vt:lpstr>
      <vt:lpstr>Предмет истории науки</vt:lpstr>
      <vt:lpstr>Предпосылки истории науки</vt:lpstr>
      <vt:lpstr>1859 - Вторая волна интереса к науке</vt:lpstr>
      <vt:lpstr>1859 - рецепция идей Дарвина - объективная причина отделения науки</vt:lpstr>
      <vt:lpstr>1859 - рецепция идей Дарвина - история науки</vt:lpstr>
      <vt:lpstr>Апологетическая задача истории науки</vt:lpstr>
      <vt:lpstr>1940гг - Третья волна интереса к истории науки</vt:lpstr>
      <vt:lpstr>Что такое наука</vt:lpstr>
      <vt:lpstr>1. Наука как знание</vt:lpstr>
      <vt:lpstr>2. Наука как институт</vt:lpstr>
      <vt:lpstr>3. Наука как деятельность</vt:lpstr>
      <vt:lpstr>Итоговое определение науки</vt:lpstr>
      <vt:lpstr>ВЕХИ ИННОВАЦИЙ1 Вехи инноваций AIMBE2 демонстрируют основополагающие достижения в области медицинской и биологической инженерии за более чем 100 лет.</vt:lpstr>
      <vt:lpstr>Др.Египет 3000 до н.э: протезирование</vt:lpstr>
      <vt:lpstr>Др.Индия до н.э: аюрведическая медицина</vt:lpstr>
      <vt:lpstr>3000г. до н.э: Шумеры - клинопись</vt:lpstr>
      <vt:lpstr>3000г. до н.э: Шумеры - математика и метрология</vt:lpstr>
      <vt:lpstr>3000г. до н.э: Шумеры - медицина</vt:lpstr>
      <vt:lpstr>3000г. до н.э: Шумеры - химия</vt:lpstr>
      <vt:lpstr>3000г. до н.э: Шумеры - биотехнологии</vt:lpstr>
      <vt:lpstr>3000г. до н.э: Шумеры - биотехнологии</vt:lpstr>
      <vt:lpstr>Древняя Греция до н.э: первые биотехнологические процессы и естествознание</vt:lpstr>
      <vt:lpstr>р.х - н.э: историчность</vt:lpstr>
      <vt:lpstr>XIII в: шприц</vt:lpstr>
      <vt:lpstr>XIV в: маска</vt:lpstr>
      <vt:lpstr>XVII в: инструментальные исследования</vt:lpstr>
      <vt:lpstr>1721 г: первая в России мастерская по изготовлению лекарских инструментов</vt:lpstr>
      <vt:lpstr>XIX в: промышленная революция</vt:lpstr>
      <vt:lpstr>1837: оптика Швабе</vt:lpstr>
      <vt:lpstr>1903: открыт отдел лучевой терапии онкологических заболеваний</vt:lpstr>
      <vt:lpstr>1950-е годы и ранее: Искусственная почка</vt:lpstr>
      <vt:lpstr>1950-е годы и ранее: Рентген</vt:lpstr>
      <vt:lpstr>1950-е годы и ранее: ЭКГ</vt:lpstr>
      <vt:lpstr>1950-е годы и ранее: Кардиостимулятор</vt:lpstr>
      <vt:lpstr>1950-е годы и ранее: Сердечно-легочное шунтирование</vt:lpstr>
      <vt:lpstr>1950-е годы и ранее: Технология производства антибиотиков</vt:lpstr>
      <vt:lpstr>1960-е годы: Дефибриллятор </vt:lpstr>
      <vt:lpstr>1960-е годы: Замена сердечного клапана</vt:lpstr>
      <vt:lpstr>1960-е годы: Интраокулярная линза / контактная линза</vt:lpstr>
      <vt:lpstr>1960-е годы: УЗИ</vt:lpstr>
      <vt:lpstr>1960-е годы: Сосудистые трансплантаты</vt:lpstr>
      <vt:lpstr>1960-е годы: Анализ и обработка крови</vt:lpstr>
      <vt:lpstr>1970-е годы: Компьютерная томография (КТ)</vt:lpstr>
      <vt:lpstr>1970-е годы: Замена тазобедренного и коленного суставов</vt:lpstr>
      <vt:lpstr>1970-е годы: Баллонный катетер</vt:lpstr>
      <vt:lpstr>1970-е годы: Эндоскопия</vt:lpstr>
      <vt:lpstr>1970-е годы: Биологические растения и пищевая инженерия</vt:lpstr>
      <vt:lpstr>1970-е годы: Кохлеарные имплантаты и стимуляторы</vt:lpstr>
      <vt:lpstr>1980-е годы: развитие интернет</vt:lpstr>
      <vt:lpstr>1980-е годы: Магнитно-резонансная томография (МРТ)</vt:lpstr>
      <vt:lpstr>1980-е годы: Лазерная хирургия</vt:lpstr>
      <vt:lpstr>1980-е годы: Сосудистые стенты</vt:lpstr>
      <vt:lpstr>1980-е годы: Рекомбинантные терапевтические средства</vt:lpstr>
      <vt:lpstr>1980-е годы: Проточный цитометр и сортировщик клеток</vt:lpstr>
      <vt:lpstr>1980-е годы: Пульсоксиметр</vt:lpstr>
      <vt:lpstr>1980-е годы: Цифровой слуховой аппарат</vt:lpstr>
      <vt:lpstr>1990-е годы до сегодняшнего дня: Геномное секвенирование и микромассивы</vt:lpstr>
      <vt:lpstr>1990-е годы до сегодняшнего дня: позитронно-эмиссионная томография (ПЭТ)</vt:lpstr>
      <vt:lpstr>1990-е годы до сегодняшнего дня: Хирургия под визуальным контролем</vt:lpstr>
      <vt:lpstr>1990-е годы до сегодняшнего дня: Оптическая когерентная томография (ОКТ)</vt:lpstr>
      <vt:lpstr>1990-е годы до сегодняшнего дня: Наномедицина</vt:lpstr>
      <vt:lpstr>1990-е годы до сегодняшнего дня: нейронные сети и ИИ</vt:lpstr>
      <vt:lpstr>1990-е годы до сегодняшнего дня: телемедицина</vt:lpstr>
      <vt:lpstr>Кафедра «Биоинженерия и ядерная медицина»</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Прогресс в биомедицинской инженерии</vt:lpstr>
    </vt:vector>
  </TitlesOfParts>
  <LinksUpToDate>false</LinksUpToDate>
  <CharactersWithSpaces>0</CharactersWithSpaces>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Ilya Juhnowski</dc:creator>
  <cp:lastModifiedBy>Ilya Juhnowski</cp:lastModifiedBy>
  <cp:revision>6</cp:revision>
  <dcterms:modified xsi:type="dcterms:W3CDTF">2021-08-09T15:14:30Z</dcterms:modified>
  <cp:version>9.103.88.44548</cp:version>
</cp:coreProperties>
</file>